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24"/>
  </p:notesMasterIdLst>
  <p:sldIdLst>
    <p:sldId id="2147483536" r:id="rId5"/>
    <p:sldId id="2147483535" r:id="rId6"/>
    <p:sldId id="2147483537" r:id="rId7"/>
    <p:sldId id="2147483571" r:id="rId8"/>
    <p:sldId id="2147483538" r:id="rId9"/>
    <p:sldId id="2147483576" r:id="rId10"/>
    <p:sldId id="2147483578" r:id="rId11"/>
    <p:sldId id="2147483577" r:id="rId12"/>
    <p:sldId id="2147483584" r:id="rId13"/>
    <p:sldId id="2147483579" r:id="rId14"/>
    <p:sldId id="2147483582" r:id="rId15"/>
    <p:sldId id="2147483585" r:id="rId16"/>
    <p:sldId id="2147483572" r:id="rId17"/>
    <p:sldId id="2147483580" r:id="rId18"/>
    <p:sldId id="2147483581" r:id="rId19"/>
    <p:sldId id="2147483569" r:id="rId20"/>
    <p:sldId id="2147483583" r:id="rId21"/>
    <p:sldId id="2147483568" r:id="rId22"/>
    <p:sldId id="21474835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1126"/>
    <a:srgbClr val="000000"/>
    <a:srgbClr val="7C7C7C"/>
    <a:srgbClr val="B1B3B3"/>
    <a:srgbClr val="FBC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BE335A-9869-4E59-A225-62A48939B1E2}" v="1" dt="2025-07-31T10:45:55.3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. Amirtha" userId="07cfa54d89ab0780" providerId="LiveId" clId="{B4BE335A-9869-4E59-A225-62A48939B1E2}"/>
    <pc:docChg chg="modSld">
      <pc:chgData name="K. Amirtha" userId="07cfa54d89ab0780" providerId="LiveId" clId="{B4BE335A-9869-4E59-A225-62A48939B1E2}" dt="2025-07-31T10:45:55.332" v="0" actId="1076"/>
      <pc:docMkLst>
        <pc:docMk/>
      </pc:docMkLst>
      <pc:sldChg chg="modSp mod">
        <pc:chgData name="K. Amirtha" userId="07cfa54d89ab0780" providerId="LiveId" clId="{B4BE335A-9869-4E59-A225-62A48939B1E2}" dt="2025-07-31T10:45:55.332" v="0" actId="1076"/>
        <pc:sldMkLst>
          <pc:docMk/>
          <pc:sldMk cId="4218759419" sldId="2147483536"/>
        </pc:sldMkLst>
        <pc:spChg chg="mod">
          <ac:chgData name="K. Amirtha" userId="07cfa54d89ab0780" providerId="LiveId" clId="{B4BE335A-9869-4E59-A225-62A48939B1E2}" dt="2025-07-31T10:45:55.332" v="0" actId="1076"/>
          <ac:spMkLst>
            <pc:docMk/>
            <pc:sldMk cId="4218759419" sldId="2147483536"/>
            <ac:spMk id="2" creationId="{BF6821FC-8850-5B63-900E-33B138D8F7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BE508-D57D-4D56-BFA8-1626C5B44E70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2F978-E9EF-492F-BAA2-C145A547C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0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5DF25-DAB2-07CB-B8DB-1BF7F844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1FF7E-738A-2A59-FCDD-E95F10E69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24BBF8-076D-4CB5-7564-23892693F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AC5B5-8995-FDC6-2433-9CB2977B08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ADF27-73E6-AA82-658D-73B7266BD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28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55014-5E53-43FE-AB96-A4C395767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0C74EE-B982-610F-C2A1-ECEC3F61E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579A12-B951-F073-A79D-5CE43D05D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4FACF-7A83-97F7-39E5-81D2F8C99C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E81B-A122-AFAF-38A3-AC1E67703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399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1C99-16B8-A749-E7E6-52C0A3F5E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571551-7BF3-DE3A-D5AF-7214E12A6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38B9D-2402-2276-2F45-2D6E57512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D1514-B381-0A02-82C0-9C7DBFBD58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76C47-42B1-A113-E5BB-F1916736B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67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EDF1A-0382-6F3B-1DFC-CFD8A569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2B6C1-5459-311C-61F6-C43E5F1C3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6C778-54E1-D964-BDCF-76EF13877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8E98A-BF2F-AB66-7EA9-CCD9F1C1DF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E2E3D-2F68-6493-22F8-D4BB867DE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93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58123-6924-2E79-8C01-6B1A68C9B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9CE2D-627F-B25A-D772-890172688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188CB9-0E2D-C4CC-8426-6FAA19175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23D8C-22C9-FF64-7161-314DC89936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A51C5-9587-8E3D-C92A-DC094894C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352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6326D-BECE-9E81-8FCC-85C395D61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10047-0644-E6A7-7A52-D6FC278F5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8AC33-53F7-1685-406B-196D7E344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DCE16-3676-1D22-F326-E843FBDF50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C0623-25B3-4857-B3D2-2AD9999AF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314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5B0B2-5224-D5A2-8937-373543BC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34917-606B-6CF7-3A89-D83C234999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90507-58A1-654B-5C54-9AF9BF53B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0BF8E-C424-67CB-80A1-CD0C47DE3B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9A1D9-1071-08CD-36ED-A8AE9295C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04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4762D-F004-743B-E870-AAF2D49A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75453-5469-D454-D64D-1431D3150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9AF96-95FC-C330-90A1-2A9D63D86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6A550-823A-0547-064C-D2B53F802C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1547E-12FE-F99B-062F-F95683DD7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850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43401-C1E2-8724-FB36-F9AA1E074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0C0F2-548D-F4A4-0B8B-6C06A9FDF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49D5F1-0B0A-B07D-D45D-708F9109F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11239-6F07-7573-49A8-C8D59EC2BE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752C2-BCEF-D1EE-C89E-03B452B3A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901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6FEC5-74A7-78B4-CF9A-FC1950912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620EC-D6F9-ADCF-8920-DCD867A39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213B3-8261-57A9-E926-4DA35DA52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3B566-01C0-2F41-96FB-F30D6C8FCF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95844-2FFB-EC91-C148-D28B31758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284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2C91D-6BE5-E1FC-06FD-76DCF760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68F3C-0D19-1AF4-5B7C-4D5B18904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1984B-238F-B262-FEB3-6C6D2F4F1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806B5-6ACD-4BD6-80FC-DC297195C4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D8AA8-91F7-10FB-1E80-8006C3ABE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31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428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0B9A3-9B21-6E79-33A4-67F1AF2A0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32E41-6C99-4E29-2D96-F6895FCFC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37E4-C31E-3CD9-5CC8-FEAB188FD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385CF-6331-E9C7-E820-2AB751EA47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E2C79-A787-2FF6-1A52-8E6238273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326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AC49-BB9A-D518-EC9C-F86D178D3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12FE9-EEC1-851B-C41C-E987A9ECC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A6D46-42BD-BB6C-FCDF-27F54AB77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30BB9-7EFF-F87C-3871-14EE850BF4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11D01-94E6-8921-1572-EB956A353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142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E99ED-6D07-1734-84C2-1C1E6B158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B94793-498F-DCCE-F0DD-1DF871F90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8491D-23B4-5F40-CB38-2B79908FD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C9B2E-EB4B-33BB-AF67-DC087F8ED1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5AC8A-1795-FE04-02B0-894F0EAC2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97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2E8C3-16EB-086D-ED0E-8EEBBA01D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6D5FB-8224-28FA-C6CA-A438A7CB3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66EDD-0B7F-712C-3814-D538C56BA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241A9-2C32-B385-96CE-886FD85FFF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BE8E4-549B-81FC-1EA5-1A0B03FCE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682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1B51F-D268-F7CF-2CE4-B822ACDF9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91BD76-3BBD-F5B3-34C0-7ABE4AF5A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380D1-2C05-462E-DD94-6B9439FE2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F7DEA-38B4-CDA4-6E8C-967FA3725A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36AD1-E6C2-5257-2639-1C11D358C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6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DCDF6-9094-6AC9-3494-4456D97B9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81C7C4-ABFA-8D0B-B138-A0E32FD4F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74D7C-95ED-4169-B798-8DA44F142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3F1C4-AAFF-EEC7-9EF3-D165B71C78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9C2E8-22E4-EEFE-99E3-220D91C96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156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4A3F9-C4F0-60C3-5296-F146B4BEC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A89759-83EF-5506-5D79-E1D3DEC5B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2FDD5-6D5E-AFC4-A5D7-C84715D0A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DCFC6-8A4F-FE1C-AA57-58AD10EA08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4C276-B94A-63D8-D198-D31EAD8BD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F3A09-0EB5-429E-B7D0-FB28A7726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94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lins Cover: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D599661-F490-F269-19FE-BC94B968AE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3810" y="2586498"/>
            <a:ext cx="7761201" cy="13054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49D2D5C-5099-6840-9993-0DB5894D7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3810" y="2579326"/>
            <a:ext cx="7761201" cy="131343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EA3825-3564-6247-895B-B0B7ED3761B6}"/>
              </a:ext>
            </a:extLst>
          </p:cNvPr>
          <p:cNvCxnSpPr>
            <a:cxnSpLocks/>
          </p:cNvCxnSpPr>
          <p:nvPr/>
        </p:nvCxnSpPr>
        <p:spPr>
          <a:xfrm>
            <a:off x="752528" y="247662"/>
            <a:ext cx="11436297" cy="0"/>
          </a:xfrm>
          <a:prstGeom prst="line">
            <a:avLst/>
          </a:prstGeom>
          <a:ln w="19050" cap="sq">
            <a:solidFill>
              <a:srgbClr val="CE1126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274189-EC72-6748-B5E6-F9DEE34AF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7C1420-F83A-4A2D-8C48-93168C8CE53B}"/>
              </a:ext>
            </a:extLst>
          </p:cNvPr>
          <p:cNvCxnSpPr>
            <a:cxnSpLocks/>
          </p:cNvCxnSpPr>
          <p:nvPr userDrawn="1"/>
        </p:nvCxnSpPr>
        <p:spPr>
          <a:xfrm>
            <a:off x="752528" y="247662"/>
            <a:ext cx="11436297" cy="0"/>
          </a:xfrm>
          <a:prstGeom prst="line">
            <a:avLst/>
          </a:prstGeom>
          <a:ln w="19050" cap="sq">
            <a:solidFill>
              <a:srgbClr val="CE1126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1377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ins Content: 1 column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CC1998-8757-C840-AADE-7B8BA99317B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3" name="Subhead1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1572733"/>
            <a:ext cx="10820400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5" name="Body">
            <a:extLst>
              <a:ext uri="{FF2B5EF4-FFF2-40B4-BE49-F238E27FC236}">
                <a16:creationId xmlns:a16="http://schemas.microsoft.com/office/drawing/2014/main" id="{0DE266AD-78E5-4D5A-B25C-844958695D7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5800" y="2008188"/>
            <a:ext cx="10829925" cy="3783012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Main bullet. 22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514473"/>
            <a:ext cx="10811256" cy="676653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336161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ins Content: 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1C86D5-FAD5-0C48-B07B-53F7036D5DF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4218468"/>
          </a:xfrm>
          <a:solidFill>
            <a:schemeClr val="bg2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514473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b="0" spc="300"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13" name="Body1">
            <a:extLst>
              <a:ext uri="{FF2B5EF4-FFF2-40B4-BE49-F238E27FC236}">
                <a16:creationId xmlns:a16="http://schemas.microsoft.com/office/drawing/2014/main" id="{62E3D089-68B7-4822-83BC-A3AB43C943B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5325" y="2259013"/>
            <a:ext cx="3417888" cy="35321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Main bullet. 18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4" name="Subhead1">
            <a:extLst>
              <a:ext uri="{FF2B5EF4-FFF2-40B4-BE49-F238E27FC236}">
                <a16:creationId xmlns:a16="http://schemas.microsoft.com/office/drawing/2014/main" id="{F579EC20-F4D4-4102-932C-DDE7FC33EB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026404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ins Content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054B65-0620-854F-BFAF-B71F0AF716D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9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6" name="Body2">
            <a:extLst>
              <a:ext uri="{FF2B5EF4-FFF2-40B4-BE49-F238E27FC236}">
                <a16:creationId xmlns:a16="http://schemas.microsoft.com/office/drawing/2014/main" id="{CE5A0B61-2E74-4DCF-A089-4B28CB5CEC6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48400" y="2041525"/>
            <a:ext cx="5267325" cy="37226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Main bullet. 18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Body1">
            <a:extLst>
              <a:ext uri="{FF2B5EF4-FFF2-40B4-BE49-F238E27FC236}">
                <a16:creationId xmlns:a16="http://schemas.microsoft.com/office/drawing/2014/main" id="{8D572E75-F16E-465B-810F-8CDC10E16AA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5325" y="2068513"/>
            <a:ext cx="5246688" cy="37226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Main bullet. 18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head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0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2" name="Subhead1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514473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3823901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ins Content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25C011-809B-F142-87DD-B50CF52804E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8" name="Body3">
            <a:extLst>
              <a:ext uri="{FF2B5EF4-FFF2-40B4-BE49-F238E27FC236}">
                <a16:creationId xmlns:a16="http://schemas.microsoft.com/office/drawing/2014/main" id="{A3D382C2-293B-4490-AE51-4E1CD94BA47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059738" y="2259013"/>
            <a:ext cx="3455987" cy="35321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Main bullet. 18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6" name="Body2">
            <a:extLst>
              <a:ext uri="{FF2B5EF4-FFF2-40B4-BE49-F238E27FC236}">
                <a16:creationId xmlns:a16="http://schemas.microsoft.com/office/drawing/2014/main" id="{CB45F684-2379-4650-9BC3-F6532116FE5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364038" y="2259013"/>
            <a:ext cx="3446462" cy="35321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Main bullet. 18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4" name="Body1">
            <a:extLst>
              <a:ext uri="{FF2B5EF4-FFF2-40B4-BE49-F238E27FC236}">
                <a16:creationId xmlns:a16="http://schemas.microsoft.com/office/drawing/2014/main" id="{506B5483-5F87-4B37-8B61-92E335D4AC6C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5325" y="2259013"/>
            <a:ext cx="3417888" cy="35321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Main bullet. 18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6" name="Subhead3"/>
          <p:cNvSpPr>
            <a:spLocks noGrp="1"/>
          </p:cNvSpPr>
          <p:nvPr>
            <p:ph type="body" sz="quarter" idx="24" hasCustomPrompt="1"/>
          </p:nvPr>
        </p:nvSpPr>
        <p:spPr>
          <a:xfrm>
            <a:off x="8077200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5" name="Subhead2"/>
          <p:cNvSpPr>
            <a:spLocks noGrp="1"/>
          </p:cNvSpPr>
          <p:nvPr>
            <p:ph type="body" sz="quarter" idx="23" hasCustomPrompt="1"/>
          </p:nvPr>
        </p:nvSpPr>
        <p:spPr>
          <a:xfrm>
            <a:off x="4364234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4" name="Subhead1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7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514473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416763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ins Content: 3 columns/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FFE885-255A-DE4B-B7E6-9A98CEBD81F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685800" y="1312494"/>
            <a:ext cx="3429000" cy="1829708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381500" y="1312493"/>
            <a:ext cx="3429000" cy="1829709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8077200" y="1312494"/>
            <a:ext cx="3429000" cy="1829708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9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514473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15" name="Takeaway bar">
            <a:extLst>
              <a:ext uri="{FF2B5EF4-FFF2-40B4-BE49-F238E27FC236}">
                <a16:creationId xmlns:a16="http://schemas.microsoft.com/office/drawing/2014/main" id="{473C7BBC-8A21-4A44-B2F3-EFACF76871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16" name="Body3">
            <a:extLst>
              <a:ext uri="{FF2B5EF4-FFF2-40B4-BE49-F238E27FC236}">
                <a16:creationId xmlns:a16="http://schemas.microsoft.com/office/drawing/2014/main" id="{B8F3E842-5D73-4C37-B25F-F5A68959E20E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041069" y="4022764"/>
            <a:ext cx="3455987" cy="1700240"/>
          </a:xfrm>
        </p:spPr>
        <p:txBody>
          <a:bodyPr/>
          <a:lstStyle>
            <a:lvl1pPr>
              <a:defRPr sz="1800"/>
            </a:lvl1pPr>
            <a:lvl5pPr marL="841248" indent="0">
              <a:buNone/>
              <a:defRPr/>
            </a:lvl5pPr>
          </a:lstStyle>
          <a:p>
            <a:pPr lvl="0"/>
            <a:r>
              <a:rPr lang="en-US"/>
              <a:t>Main bullet. 18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Subhead3">
            <a:extLst>
              <a:ext uri="{FF2B5EF4-FFF2-40B4-BE49-F238E27FC236}">
                <a16:creationId xmlns:a16="http://schemas.microsoft.com/office/drawing/2014/main" id="{10F7AD7C-A7AC-4B6C-B516-7C8605B12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33145" y="333648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7" name="Body2">
            <a:extLst>
              <a:ext uri="{FF2B5EF4-FFF2-40B4-BE49-F238E27FC236}">
                <a16:creationId xmlns:a16="http://schemas.microsoft.com/office/drawing/2014/main" id="{782F5A16-B3C3-4474-8D84-8FFE53621B0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345369" y="4022764"/>
            <a:ext cx="3446462" cy="1700240"/>
          </a:xfrm>
        </p:spPr>
        <p:txBody>
          <a:bodyPr/>
          <a:lstStyle>
            <a:lvl1pPr>
              <a:defRPr sz="1800"/>
            </a:lvl1pPr>
            <a:lvl5pPr marL="841248" indent="0">
              <a:buNone/>
              <a:defRPr/>
            </a:lvl5pPr>
          </a:lstStyle>
          <a:p>
            <a:pPr lvl="0"/>
            <a:r>
              <a:rPr lang="en-US"/>
              <a:t>Main bullet. 18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Subhead2">
            <a:extLst>
              <a:ext uri="{FF2B5EF4-FFF2-40B4-BE49-F238E27FC236}">
                <a16:creationId xmlns:a16="http://schemas.microsoft.com/office/drawing/2014/main" id="{AAE5DB7E-D84E-4D2F-860A-9C2F8150C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0969" y="333648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9" name="Body1">
            <a:extLst>
              <a:ext uri="{FF2B5EF4-FFF2-40B4-BE49-F238E27FC236}">
                <a16:creationId xmlns:a16="http://schemas.microsoft.com/office/drawing/2014/main" id="{F58EE0DE-BE84-4A9F-A349-A400BBD9007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76656" y="4022764"/>
            <a:ext cx="3417888" cy="1700240"/>
          </a:xfrm>
        </p:spPr>
        <p:txBody>
          <a:bodyPr/>
          <a:lstStyle>
            <a:lvl1pPr>
              <a:defRPr sz="1800"/>
            </a:lvl1pPr>
            <a:lvl5pPr marL="841248" indent="0">
              <a:buNone/>
              <a:defRPr/>
            </a:lvl5pPr>
          </a:lstStyle>
          <a:p>
            <a:pPr lvl="0"/>
            <a:r>
              <a:rPr lang="en-US"/>
              <a:t>Main bullet. 18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Subhead1">
            <a:extLst>
              <a:ext uri="{FF2B5EF4-FFF2-40B4-BE49-F238E27FC236}">
                <a16:creationId xmlns:a16="http://schemas.microsoft.com/office/drawing/2014/main" id="{FDB5A404-7DB4-4DC7-BC95-8CD6FF0A3B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656" y="333648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064961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ins Content: Tex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211ECA-3F10-BA4A-9903-326CCDC7326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2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2568"/>
            <a:ext cx="10820399" cy="273280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4" name="Body4">
            <a:extLst>
              <a:ext uri="{FF2B5EF4-FFF2-40B4-BE49-F238E27FC236}">
                <a16:creationId xmlns:a16="http://schemas.microsoft.com/office/drawing/2014/main" id="{EFBD0647-D555-4E72-BD0C-D7C31163DE48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285898" y="4082550"/>
            <a:ext cx="5257800" cy="1458912"/>
          </a:xfrm>
        </p:spPr>
        <p:txBody>
          <a:bodyPr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ubhead4"/>
          <p:cNvSpPr>
            <a:spLocks noGrp="1"/>
          </p:cNvSpPr>
          <p:nvPr>
            <p:ph type="body" sz="quarter" idx="27" hasCustomPrompt="1"/>
          </p:nvPr>
        </p:nvSpPr>
        <p:spPr>
          <a:xfrm>
            <a:off x="6292877" y="3723131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8" name="Body3">
            <a:extLst>
              <a:ext uri="{FF2B5EF4-FFF2-40B4-BE49-F238E27FC236}">
                <a16:creationId xmlns:a16="http://schemas.microsoft.com/office/drawing/2014/main" id="{79CF69DF-EFCD-41D8-9992-E41641193E4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10241" y="4078027"/>
            <a:ext cx="5240337" cy="14366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Subhead3"/>
          <p:cNvSpPr>
            <a:spLocks noGrp="1"/>
          </p:cNvSpPr>
          <p:nvPr>
            <p:ph type="body" sz="quarter" idx="26" hasCustomPrompt="1"/>
          </p:nvPr>
        </p:nvSpPr>
        <p:spPr>
          <a:xfrm>
            <a:off x="715878" y="371440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6" name="Body2">
            <a:extLst>
              <a:ext uri="{FF2B5EF4-FFF2-40B4-BE49-F238E27FC236}">
                <a16:creationId xmlns:a16="http://schemas.microsoft.com/office/drawing/2014/main" id="{1C66D4F2-6ADE-445D-B545-81F44821A59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53163" y="1925638"/>
            <a:ext cx="5262562" cy="1422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841248" indent="0">
              <a:buNone/>
              <a:defRPr/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ubhead2"/>
          <p:cNvSpPr>
            <a:spLocks noGrp="1"/>
          </p:cNvSpPr>
          <p:nvPr>
            <p:ph type="body" sz="quarter" idx="25" hasCustomPrompt="1"/>
          </p:nvPr>
        </p:nvSpPr>
        <p:spPr>
          <a:xfrm>
            <a:off x="6249401" y="158053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4" name="Body1">
            <a:extLst>
              <a:ext uri="{FF2B5EF4-FFF2-40B4-BE49-F238E27FC236}">
                <a16:creationId xmlns:a16="http://schemas.microsoft.com/office/drawing/2014/main" id="{13618A41-9235-4A1A-90C9-9833408FBD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95325" y="1922463"/>
            <a:ext cx="5240338" cy="14255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841248" indent="0">
              <a:buNone/>
              <a:defRPr/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ubhead1"/>
          <p:cNvSpPr>
            <a:spLocks noGrp="1"/>
          </p:cNvSpPr>
          <p:nvPr>
            <p:ph type="body" sz="quarter" idx="21" hasCustomPrompt="1"/>
          </p:nvPr>
        </p:nvSpPr>
        <p:spPr>
          <a:xfrm>
            <a:off x="691820" y="158053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514473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1869176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ins content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51206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200" b="0"/>
            </a:lvl1pPr>
          </a:lstStyle>
          <a:p>
            <a:r>
              <a:rPr lang="en-US"/>
              <a:t>Title. 32 pt. black. UPPER case. Two lines max.</a:t>
            </a:r>
          </a:p>
        </p:txBody>
      </p:sp>
      <p:sp>
        <p:nvSpPr>
          <p:cNvPr id="5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7B83AA-E296-8443-804F-04A7F4C11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99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lins Custo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2019239-4DA4-372E-5B77-2EE36F31C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95" y="5525651"/>
            <a:ext cx="3071203" cy="51656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257535" y="5297244"/>
            <a:ext cx="7105927" cy="566816"/>
          </a:xfrm>
          <a:noFill/>
        </p:spPr>
        <p:txBody>
          <a:bodyPr anchor="b" anchorCtr="0"/>
          <a:lstStyle>
            <a:lvl1pPr defTabSz="914400">
              <a:spcBef>
                <a:spcPct val="0"/>
              </a:spcBef>
              <a:defRPr sz="22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22 PT. BLACK. REGULAR. UPPERCASE.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257535" y="6041041"/>
            <a:ext cx="7105927" cy="216670"/>
          </a:xfrm>
          <a:noFill/>
        </p:spPr>
        <p:txBody>
          <a:bodyPr/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Black. Regular. Sentence case.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48BD36-0B39-4245-A543-F4FCE86E5E97}"/>
              </a:ext>
            </a:extLst>
          </p:cNvPr>
          <p:cNvCxnSpPr>
            <a:cxnSpLocks/>
          </p:cNvCxnSpPr>
          <p:nvPr/>
        </p:nvCxnSpPr>
        <p:spPr>
          <a:xfrm>
            <a:off x="752528" y="247662"/>
            <a:ext cx="11436297" cy="0"/>
          </a:xfrm>
          <a:prstGeom prst="line">
            <a:avLst/>
          </a:prstGeom>
          <a:ln w="19050" cap="sq">
            <a:solidFill>
              <a:srgbClr val="CE1126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6B38C-CF04-4F32-B219-4E6897BCEC7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7730A198-60A6-4683-BC20-14E81E22C99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051010" y="6402278"/>
            <a:ext cx="2312452" cy="216670"/>
          </a:xfrm>
          <a:noFill/>
        </p:spPr>
        <p:txBody>
          <a:bodyPr vert="horz" lIns="0" tIns="0" rIns="0" bIns="0" rtlCol="0">
            <a:noAutofit/>
          </a:bodyPr>
          <a:lstStyle>
            <a:lvl1pPr algn="r">
              <a:defRPr lang="en-US" sz="1400" b="1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3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>
          <p15:clr>
            <a:srgbClr val="FBAE40"/>
          </p15:clr>
        </p15:guide>
        <p15:guide id="2" orient="horz" pos="31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TX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1476000"/>
            <a:ext cx="10829543" cy="4315200"/>
          </a:xfrm>
          <a:noFill/>
        </p:spPr>
        <p:txBody>
          <a:bodyPr/>
          <a:lstStyle>
            <a:lvl1pPr marL="219451" indent="-219451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1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1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1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1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5"/>
            <a:ext cx="531947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8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20 pt. black. Bold. Sentence case. Two lines max.</a:t>
            </a:r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6" y="5912569"/>
            <a:ext cx="10820399" cy="273280"/>
          </a:xfrm>
          <a:solidFill>
            <a:schemeClr val="bg1">
              <a:lumMod val="65000"/>
            </a:schemeClr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68755945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TX: 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51609"/>
            <a:ext cx="3418367" cy="3539591"/>
          </a:xfrm>
          <a:noFill/>
        </p:spPr>
        <p:txBody>
          <a:bodyPr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4218468"/>
          </a:xfrm>
          <a:solidFill>
            <a:schemeClr val="bg2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7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291689" y="2696946"/>
            <a:ext cx="2769174" cy="390878"/>
            <a:chOff x="12291689" y="2696946"/>
            <a:chExt cx="2769174" cy="390878"/>
          </a:xfrm>
        </p:grpSpPr>
        <p:sp>
          <p:nvSpPr>
            <p:cNvPr id="4" name="Isosceles Triangle 3"/>
            <p:cNvSpPr/>
            <p:nvPr userDrawn="1"/>
          </p:nvSpPr>
          <p:spPr>
            <a:xfrm rot="16200000" flipH="1">
              <a:off x="12187497" y="2801139"/>
              <a:ext cx="390877" cy="182494"/>
            </a:xfrm>
            <a:prstGeom prst="triangl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CCEF91-CDE1-7D4E-8E36-0C730E76DDDB}"/>
                </a:ext>
              </a:extLst>
            </p:cNvPr>
            <p:cNvSpPr txBox="1"/>
            <p:nvPr userDrawn="1"/>
          </p:nvSpPr>
          <p:spPr>
            <a:xfrm>
              <a:off x="12474182" y="2696946"/>
              <a:ext cx="2586681" cy="390876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111125" lvl="0" indent="-111125">
                <a:lnSpc>
                  <a:spcPct val="90000"/>
                </a:lnSpc>
                <a:spcBef>
                  <a:spcPts val="600"/>
                </a:spcBef>
                <a:buSzPct val="115000"/>
                <a:buFont typeface="Arial" panose="020B0604020202020204" pitchFamily="34" charset="0"/>
                <a:buChar char="•"/>
                <a:defRPr sz="800" b="0" baseline="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Click to insert photo</a:t>
              </a:r>
            </a:p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Delete existing photo to select a new one.</a:t>
              </a:r>
            </a:p>
          </p:txBody>
        </p:sp>
      </p:grp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446631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lins Cover: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0D6CF01-5CD5-A47A-7DB0-C41C7AD5A1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938" y="2569739"/>
            <a:ext cx="5404371" cy="908992"/>
          </a:xfrm>
          <a:prstGeom prst="rect">
            <a:avLst/>
          </a:prstGeom>
        </p:spPr>
      </p:pic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7290486" y="4235572"/>
            <a:ext cx="4215715" cy="635908"/>
          </a:xfr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7290486" y="2414671"/>
            <a:ext cx="4215715" cy="1472187"/>
          </a:xfrm>
          <a:noFill/>
        </p:spPr>
        <p:txBody>
          <a:bodyPr anchor="t" anchorCtr="0"/>
          <a:lstStyle>
            <a:lvl1pPr defTabSz="914400">
              <a:spcBef>
                <a:spcPct val="0"/>
              </a:spcBef>
              <a:defRPr sz="3200" spc="300" baseline="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32 PT. BLACK. REGULAR. UPPERCASE.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53567C-9997-D34B-8327-05DCB0239D55}"/>
              </a:ext>
            </a:extLst>
          </p:cNvPr>
          <p:cNvCxnSpPr>
            <a:cxnSpLocks/>
          </p:cNvCxnSpPr>
          <p:nvPr/>
        </p:nvCxnSpPr>
        <p:spPr>
          <a:xfrm>
            <a:off x="752528" y="247662"/>
            <a:ext cx="11436297" cy="0"/>
          </a:xfrm>
          <a:prstGeom prst="line">
            <a:avLst/>
          </a:prstGeom>
          <a:ln w="19050" cap="sq">
            <a:solidFill>
              <a:srgbClr val="CE1126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A2505-B409-704A-AC88-1EFFAEA715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B64CAF4-449E-4DF9-B990-C06E5C7A514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290486" y="5262727"/>
            <a:ext cx="2653615" cy="274298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en-US" sz="1400" b="1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74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lins Cover: Boeing 7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8104645-C27E-79B1-8570-8C4374EB7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95" y="5525651"/>
            <a:ext cx="3071203" cy="516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544F40-B15B-9347-A626-CCC3B4217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3"/>
            <a:ext cx="12192000" cy="501015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257535" y="5297244"/>
            <a:ext cx="7105927" cy="566816"/>
          </a:xfrm>
          <a:noFill/>
        </p:spPr>
        <p:txBody>
          <a:bodyPr anchor="b" anchorCtr="0"/>
          <a:lstStyle>
            <a:lvl1pPr defTabSz="914400">
              <a:spcBef>
                <a:spcPct val="0"/>
              </a:spcBef>
              <a:defRPr sz="22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22 PT. BLACK. REGULAR. UPPERCASE.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257535" y="6041041"/>
            <a:ext cx="7105927" cy="216670"/>
          </a:xfrm>
          <a:noFill/>
        </p:spPr>
        <p:txBody>
          <a:bodyPr/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Black. Regular. Sentence case.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48BD36-0B39-4245-A543-F4FCE86E5E97}"/>
              </a:ext>
            </a:extLst>
          </p:cNvPr>
          <p:cNvCxnSpPr>
            <a:cxnSpLocks/>
          </p:cNvCxnSpPr>
          <p:nvPr/>
        </p:nvCxnSpPr>
        <p:spPr>
          <a:xfrm>
            <a:off x="752528" y="247662"/>
            <a:ext cx="11436297" cy="0"/>
          </a:xfrm>
          <a:prstGeom prst="line">
            <a:avLst/>
          </a:prstGeom>
          <a:ln w="19050" cap="sq">
            <a:solidFill>
              <a:srgbClr val="CE1126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7AB0E-0F4E-1947-B8B6-7C262AFC57B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1D9C732-02B9-43DD-804C-67E9914A7B2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051010" y="6402278"/>
            <a:ext cx="2312452" cy="216670"/>
          </a:xfrm>
          <a:noFill/>
        </p:spPr>
        <p:txBody>
          <a:bodyPr vert="horz" lIns="0" tIns="0" rIns="0" bIns="0" rtlCol="0">
            <a:noAutofit/>
          </a:bodyPr>
          <a:lstStyle>
            <a:lvl1pPr algn="r">
              <a:defRPr lang="en-US" sz="1400" b="1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>
          <p15:clr>
            <a:srgbClr val="FBAE40"/>
          </p15:clr>
        </p15:guide>
        <p15:guide id="2" orient="horz" pos="31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lins Cover: Military JT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C232D11-89F3-C7CF-CD42-B43535A337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95" y="5525651"/>
            <a:ext cx="3071203" cy="516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0772C-4F06-5740-8477-5DD44F33A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0"/>
            <a:ext cx="12192000" cy="501015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257535" y="5297244"/>
            <a:ext cx="7105927" cy="566816"/>
          </a:xfrm>
          <a:noFill/>
        </p:spPr>
        <p:txBody>
          <a:bodyPr anchor="b" anchorCtr="0"/>
          <a:lstStyle>
            <a:lvl1pPr defTabSz="914400">
              <a:spcBef>
                <a:spcPct val="0"/>
              </a:spcBef>
              <a:defRPr sz="22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22 PT. BLACK. REGULAR. UPPERCASE.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257535" y="6041041"/>
            <a:ext cx="7105927" cy="216670"/>
          </a:xfrm>
          <a:noFill/>
        </p:spPr>
        <p:txBody>
          <a:bodyPr/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Black. Regular. Sentence case.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48BD36-0B39-4245-A543-F4FCE86E5E97}"/>
              </a:ext>
            </a:extLst>
          </p:cNvPr>
          <p:cNvCxnSpPr>
            <a:cxnSpLocks/>
          </p:cNvCxnSpPr>
          <p:nvPr/>
        </p:nvCxnSpPr>
        <p:spPr>
          <a:xfrm>
            <a:off x="752528" y="247662"/>
            <a:ext cx="11436297" cy="0"/>
          </a:xfrm>
          <a:prstGeom prst="line">
            <a:avLst/>
          </a:prstGeom>
          <a:ln w="19050" cap="sq">
            <a:solidFill>
              <a:srgbClr val="CE1126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38D9C-104A-C24D-AB2E-5EAAFDCF97F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3246AEB-63B4-4B15-AC5A-81ADDDAD5BF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051010" y="6402278"/>
            <a:ext cx="2312452" cy="216670"/>
          </a:xfrm>
          <a:noFill/>
        </p:spPr>
        <p:txBody>
          <a:bodyPr vert="horz" lIns="0" tIns="0" rIns="0" bIns="0" rtlCol="0">
            <a:noAutofit/>
          </a:bodyPr>
          <a:lstStyle>
            <a:lvl1pPr algn="r">
              <a:defRPr lang="en-US" sz="1400" b="1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1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>
          <p15:clr>
            <a:srgbClr val="FBAE40"/>
          </p15:clr>
        </p15:guide>
        <p15:guide id="2" orient="horz" pos="3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lins Cover: Bombardier Challe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983950C9-DC02-8F5B-7298-196A75F32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95" y="5525651"/>
            <a:ext cx="3071203" cy="516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8376E2-3CB4-9045-8931-A3609F0A1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0"/>
            <a:ext cx="12192000" cy="501015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257535" y="5297244"/>
            <a:ext cx="7105927" cy="566816"/>
          </a:xfrm>
          <a:noFill/>
        </p:spPr>
        <p:txBody>
          <a:bodyPr anchor="b" anchorCtr="0"/>
          <a:lstStyle>
            <a:lvl1pPr defTabSz="914400">
              <a:spcBef>
                <a:spcPct val="0"/>
              </a:spcBef>
              <a:defRPr sz="22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22 PT. BLACK. REGULAR. UPPERCASE.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257535" y="6041041"/>
            <a:ext cx="7105927" cy="216670"/>
          </a:xfrm>
          <a:noFill/>
        </p:spPr>
        <p:txBody>
          <a:bodyPr/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Black. Regular. Sentence case.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48BD36-0B39-4245-A543-F4FCE86E5E97}"/>
              </a:ext>
            </a:extLst>
          </p:cNvPr>
          <p:cNvCxnSpPr>
            <a:cxnSpLocks/>
          </p:cNvCxnSpPr>
          <p:nvPr/>
        </p:nvCxnSpPr>
        <p:spPr>
          <a:xfrm>
            <a:off x="752528" y="247662"/>
            <a:ext cx="11436297" cy="0"/>
          </a:xfrm>
          <a:prstGeom prst="line">
            <a:avLst/>
          </a:prstGeom>
          <a:ln w="19050" cap="sq">
            <a:solidFill>
              <a:srgbClr val="CE1126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67C4F7-4602-644E-8974-9A2BD1FBE32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05875C39-33FA-4D75-B72E-4F508CA7E1F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051010" y="6402278"/>
            <a:ext cx="2312452" cy="216670"/>
          </a:xfrm>
          <a:noFill/>
        </p:spPr>
        <p:txBody>
          <a:bodyPr vert="horz" lIns="0" tIns="0" rIns="0" bIns="0" rtlCol="0">
            <a:noAutofit/>
          </a:bodyPr>
          <a:lstStyle>
            <a:lvl1pPr algn="r">
              <a:defRPr lang="en-US" sz="1400" b="1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37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>
          <p15:clr>
            <a:srgbClr val="FBAE40"/>
          </p15:clr>
        </p15:guide>
        <p15:guide id="2" orient="horz" pos="3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lins Cover: UH-60 Blackhaw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8634006-8E6F-106C-0F4C-CF6268DE6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95" y="5525651"/>
            <a:ext cx="3071203" cy="516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93502-0A19-3C4D-8E40-85252E84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01015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257535" y="5297244"/>
            <a:ext cx="7105927" cy="566816"/>
          </a:xfrm>
          <a:noFill/>
        </p:spPr>
        <p:txBody>
          <a:bodyPr anchor="b" anchorCtr="0"/>
          <a:lstStyle>
            <a:lvl1pPr defTabSz="914400">
              <a:spcBef>
                <a:spcPct val="0"/>
              </a:spcBef>
              <a:defRPr sz="22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22 PT. BLACK. REGULAR. UPPERCASE.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257535" y="6041041"/>
            <a:ext cx="7105927" cy="216670"/>
          </a:xfrm>
          <a:noFill/>
        </p:spPr>
        <p:txBody>
          <a:bodyPr/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Black. Regular. Sentence case.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48BD36-0B39-4245-A543-F4FCE86E5E97}"/>
              </a:ext>
            </a:extLst>
          </p:cNvPr>
          <p:cNvCxnSpPr>
            <a:cxnSpLocks/>
          </p:cNvCxnSpPr>
          <p:nvPr/>
        </p:nvCxnSpPr>
        <p:spPr>
          <a:xfrm>
            <a:off x="752528" y="247662"/>
            <a:ext cx="11436297" cy="0"/>
          </a:xfrm>
          <a:prstGeom prst="line">
            <a:avLst/>
          </a:prstGeom>
          <a:ln w="19050" cap="sq">
            <a:solidFill>
              <a:srgbClr val="CE1126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A6B71-801B-4548-95BF-EFDC7CD7317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4F1C7AA-9F26-4054-A4F3-21ED1E379BD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051010" y="6402278"/>
            <a:ext cx="2312452" cy="216670"/>
          </a:xfrm>
          <a:noFill/>
        </p:spPr>
        <p:txBody>
          <a:bodyPr vert="horz" lIns="0" tIns="0" rIns="0" bIns="0" rtlCol="0">
            <a:noAutofit/>
          </a:bodyPr>
          <a:lstStyle>
            <a:lvl1pPr algn="r">
              <a:defRPr lang="en-US" sz="1400" b="1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77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>
          <p15:clr>
            <a:srgbClr val="FBAE40"/>
          </p15:clr>
        </p15:guide>
        <p15:guide id="2" orient="horz" pos="3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lins Cover: Text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F0D00C-4378-CECA-AAAE-8E161EDE3E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95" y="5525651"/>
            <a:ext cx="3071203" cy="516564"/>
          </a:xfrm>
          <a:prstGeom prst="rect">
            <a:avLst/>
          </a:prstGeom>
        </p:spPr>
      </p:pic>
      <p:sp>
        <p:nvSpPr>
          <p:cNvPr id="12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-7938" y="-23813"/>
            <a:ext cx="12199938" cy="5014913"/>
          </a:xfrm>
          <a:solidFill>
            <a:schemeClr val="bg2"/>
          </a:solidFill>
        </p:spPr>
        <p:txBody>
          <a:bodyPr tIns="365760"/>
          <a:lstStyle>
            <a:lvl1pPr marL="285750" indent="0" algn="l">
              <a:buNone/>
              <a:tabLst>
                <a:tab pos="225425" algn="l"/>
              </a:tabLst>
              <a:defRPr lang="en-US" b="0" dirty="0"/>
            </a:lvl1pPr>
            <a:lvl2pPr marL="400050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None/>
              <a:tabLst/>
              <a:defRPr b="0">
                <a:solidFill>
                  <a:schemeClr val="tx1"/>
                </a:solidFill>
              </a:defRPr>
            </a:lvl2pPr>
          </a:lstStyle>
          <a:p>
            <a:pPr marL="285750" marR="0" lvl="0" indent="-28575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5000"/>
              <a:tabLst>
                <a:tab pos="225425" algn="l"/>
              </a:tabLst>
              <a:defRPr/>
            </a:pPr>
            <a:r>
              <a:rPr lang="en-US"/>
              <a:t>To add a new cover image to your presentation, use the following steps: 1 -  Select “Insert” in the top navigation ribbon and choose “Picture”/”Picture from File…”  2 – Locate the new image and choose “Insert”. To adjust how the image displays, use the “Crop” feature. 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257535" y="5297244"/>
            <a:ext cx="7105927" cy="566816"/>
          </a:xfrm>
          <a:noFill/>
        </p:spPr>
        <p:txBody>
          <a:bodyPr anchor="b" anchorCtr="0"/>
          <a:lstStyle>
            <a:lvl1pPr defTabSz="914400">
              <a:spcBef>
                <a:spcPct val="0"/>
              </a:spcBef>
              <a:defRPr sz="22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22 PT. BLACK. REGULAR. UPPERCASE.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257535" y="6041041"/>
            <a:ext cx="7105927" cy="216670"/>
          </a:xfrm>
          <a:noFill/>
        </p:spPr>
        <p:txBody>
          <a:bodyPr/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Black. Regular. Sentence case.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50E0E-E97D-0A43-A395-AC30E466A0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50007201-001E-44BC-B65E-D0A46B577A9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051010" y="6402278"/>
            <a:ext cx="2312452" cy="216670"/>
          </a:xfrm>
          <a:noFill/>
        </p:spPr>
        <p:txBody>
          <a:bodyPr vert="horz" lIns="0" tIns="0" rIns="0" bIns="0" rtlCol="0">
            <a:noAutofit/>
          </a:bodyPr>
          <a:lstStyle>
            <a:lvl1pPr algn="r">
              <a:defRPr lang="en-US" sz="1400" b="1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84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>
          <p15:clr>
            <a:srgbClr val="FBAE40"/>
          </p15:clr>
        </p15:guide>
        <p15:guide id="2" orient="horz" pos="3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lins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30A70C-7117-2569-7EFD-71A7E4A883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468" y="6282751"/>
            <a:ext cx="1307035" cy="219837"/>
          </a:xfrm>
          <a:prstGeom prst="rect">
            <a:avLst/>
          </a:prstGeom>
        </p:spPr>
      </p:pic>
      <p:sp>
        <p:nvSpPr>
          <p:cNvPr id="9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94943" y="5387546"/>
            <a:ext cx="8980931" cy="380208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black. Sentence case.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07B205E-F640-7242-8F99-8DBCDE90BFA9}"/>
              </a:ext>
            </a:extLst>
          </p:cNvPr>
          <p:cNvSpPr/>
          <p:nvPr/>
        </p:nvSpPr>
        <p:spPr>
          <a:xfrm>
            <a:off x="358346" y="345295"/>
            <a:ext cx="11479427" cy="5598305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9050">
            <a:solidFill>
              <a:srgbClr val="CE1126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ection title">
            <a:extLst>
              <a:ext uri="{FF2B5EF4-FFF2-40B4-BE49-F238E27FC236}">
                <a16:creationId xmlns:a16="http://schemas.microsoft.com/office/drawing/2014/main" id="{FB96A9C0-602E-4E40-BB2F-1E0A929E9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2854411"/>
            <a:ext cx="8980931" cy="2533135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4500" b="0" cap="all" baseline="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45 PT. BLACK. REGULAR. UPPERCASE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1D75C1-9F8C-0245-BAA7-15A97DC4E1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49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ins Conten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0EDAC1-8055-B14A-90F8-71A97F17FF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4" name="Body">
            <a:extLst>
              <a:ext uri="{FF2B5EF4-FFF2-40B4-BE49-F238E27FC236}">
                <a16:creationId xmlns:a16="http://schemas.microsoft.com/office/drawing/2014/main" id="{D00119A4-DE1F-4380-90A7-FA0A9C7D458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5800" y="1476375"/>
            <a:ext cx="10829925" cy="37814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Main bullet. 22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514473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b="0"/>
            </a:lvl1pPr>
          </a:lstStyle>
          <a:p>
            <a:r>
              <a:rPr lang="en-US"/>
              <a:t>TITLE. 32 PT. BLACK. REGULAR. UPPERCASE.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287445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42828B8-3C31-6949-3DA0-F4B6F81DD49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468" y="6282751"/>
            <a:ext cx="1307035" cy="219837"/>
          </a:xfrm>
          <a:prstGeom prst="rect">
            <a:avLst/>
          </a:prstGeom>
        </p:spPr>
      </p:pic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65711"/>
            <a:ext cx="10821419" cy="422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92841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6676FC-D680-2646-8177-363F9684694B}"/>
              </a:ext>
            </a:extLst>
          </p:cNvPr>
          <p:cNvCxnSpPr>
            <a:cxnSpLocks/>
          </p:cNvCxnSpPr>
          <p:nvPr/>
        </p:nvCxnSpPr>
        <p:spPr>
          <a:xfrm>
            <a:off x="752528" y="275372"/>
            <a:ext cx="11436297" cy="0"/>
          </a:xfrm>
          <a:prstGeom prst="line">
            <a:avLst/>
          </a:prstGeom>
          <a:ln w="19050" cap="sq">
            <a:solidFill>
              <a:srgbClr val="CE1126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BE96872-F016-3945-917E-2289792C5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293" y="6583702"/>
            <a:ext cx="10072498" cy="274298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DIN-Light"/>
              </a:rPr>
              <a:t>© 2024 Collins Aerospace.  | Collins Aerospace Proprietary.  | This document does not include any export controlled technical data.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FC5ED-8E49-43F4-AC11-0F643E32B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94762" y="5855050"/>
            <a:ext cx="1020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3AC8BC7-1E60-49AF-AB8C-E1A273601F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63949" y="6956980"/>
            <a:ext cx="2264102" cy="92333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30188" indent="-230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endParaRPr lang="en-US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0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hdr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0" kern="1200" cap="all" spc="3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88">
          <p15:clr>
            <a:srgbClr val="547EBF"/>
          </p15:clr>
        </p15:guide>
        <p15:guide id="16" orient="horz" pos="720">
          <p15:clr>
            <a:srgbClr val="547EBF"/>
          </p15:clr>
        </p15:guide>
        <p15:guide id="17" orient="horz" pos="480">
          <p15:clr>
            <a:srgbClr val="547EBF"/>
          </p15:clr>
        </p15:guide>
        <p15:guide id="18" orient="horz" pos="984">
          <p15:clr>
            <a:srgbClr val="F26B43"/>
          </p15:clr>
        </p15:guide>
        <p15:guide id="19" orient="horz" pos="3648">
          <p15:clr>
            <a:srgbClr val="F26B43"/>
          </p15:clr>
        </p15:guide>
        <p15:guide id="20" pos="432">
          <p15:clr>
            <a:srgbClr val="A4A3A4"/>
          </p15:clr>
        </p15:guide>
        <p15:guide id="21" pos="7248">
          <p15:clr>
            <a:srgbClr val="A4A3A4"/>
          </p15:clr>
        </p15:guide>
        <p15:guide id="22" pos="1416">
          <p15:clr>
            <a:srgbClr val="A4A3A4"/>
          </p15:clr>
        </p15:guide>
        <p15:guide id="23" pos="1608">
          <p15:clr>
            <a:srgbClr val="A4A3A4"/>
          </p15:clr>
        </p15:guide>
        <p15:guide id="24" pos="2592">
          <p15:clr>
            <a:srgbClr val="A4A3A4"/>
          </p15:clr>
        </p15:guide>
        <p15:guide id="25" pos="2760">
          <p15:clr>
            <a:srgbClr val="A4A3A4"/>
          </p15:clr>
        </p15:guide>
        <p15:guide id="26" pos="3744">
          <p15:clr>
            <a:srgbClr val="A4A3A4"/>
          </p15:clr>
        </p15:guide>
        <p15:guide id="27" pos="3936">
          <p15:clr>
            <a:srgbClr val="A4A3A4"/>
          </p15:clr>
        </p15:guide>
        <p15:guide id="28" pos="4920">
          <p15:clr>
            <a:srgbClr val="A4A3A4"/>
          </p15:clr>
        </p15:guide>
        <p15:guide id="29" pos="5088">
          <p15:clr>
            <a:srgbClr val="A4A3A4"/>
          </p15:clr>
        </p15:guide>
        <p15:guide id="30" pos="6072">
          <p15:clr>
            <a:srgbClr val="A4A3A4"/>
          </p15:clr>
        </p15:guide>
        <p15:guide id="31" pos="6264">
          <p15:clr>
            <a:srgbClr val="A4A3A4"/>
          </p15:clr>
        </p15:guide>
        <p15:guide id="32" orient="horz" pos="3888">
          <p15:clr>
            <a:srgbClr val="547EBF"/>
          </p15:clr>
        </p15:guide>
        <p15:guide id="33" orient="horz" pos="1296">
          <p15:clr>
            <a:srgbClr val="547EBF"/>
          </p15:clr>
        </p15:guide>
        <p15:guide id="34" orient="horz" pos="259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6C775-B6BE-148E-5E55-99FCC1782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2B28848B-D6C7-161F-329E-453A442BD349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0172-CA6F-B0E2-A066-64F92F1E5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8688" y="4235572"/>
            <a:ext cx="4477513" cy="635908"/>
          </a:xfrm>
        </p:spPr>
        <p:txBody>
          <a:bodyPr/>
          <a:lstStyle/>
          <a:p>
            <a:r>
              <a:rPr lang="en-IN" sz="2000"/>
              <a:t>Amirtha K, Final year ECE</a:t>
            </a:r>
          </a:p>
          <a:p>
            <a:r>
              <a:rPr lang="en-IN" sz="2000"/>
              <a:t>Madras Institute of Technology, Chennai-64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821FC-8850-5B63-900E-33B138D8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8688" y="1535535"/>
            <a:ext cx="4385546" cy="1112325"/>
          </a:xfrm>
        </p:spPr>
        <p:txBody>
          <a:bodyPr/>
          <a:lstStyle/>
          <a:p>
            <a:r>
              <a:rPr lang="en-US" sz="2400" b="1"/>
              <a:t>Smart Bird Deterrent System for Drone Delivery in Hilly Terrains</a:t>
            </a:r>
            <a:br>
              <a:rPr lang="en-US" sz="2400" b="1"/>
            </a:br>
            <a:br>
              <a:rPr lang="en-US" sz="2400" b="1"/>
            </a:br>
            <a:br>
              <a:rPr lang="en-US" sz="2400" b="1"/>
            </a:br>
            <a:br>
              <a:rPr lang="en-US" sz="2400" b="1"/>
            </a:br>
            <a:endParaRPr lang="en-IN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BB1E7-7BF8-0AA8-E6B1-0675432A2176}"/>
              </a:ext>
            </a:extLst>
          </p:cNvPr>
          <p:cNvSpPr txBox="1"/>
          <p:nvPr/>
        </p:nvSpPr>
        <p:spPr>
          <a:xfrm>
            <a:off x="1082566" y="3857298"/>
            <a:ext cx="4209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DESIGN DEXTERITY CHALLENGE</a:t>
            </a:r>
          </a:p>
        </p:txBody>
      </p:sp>
    </p:spTree>
    <p:extLst>
      <p:ext uri="{BB962C8B-B14F-4D97-AF65-F5344CB8AC3E}">
        <p14:creationId xmlns:p14="http://schemas.microsoft.com/office/powerpoint/2010/main" val="4218759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78B8-E439-48C4-5086-BCD1FDE0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BB53D3F9-5DB8-3D80-DA45-AD95946EAA71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E2B8CD-AE85-076F-D2B5-A88D74863881}"/>
              </a:ext>
            </a:extLst>
          </p:cNvPr>
          <p:cNvSpPr txBox="1"/>
          <p:nvPr/>
        </p:nvSpPr>
        <p:spPr>
          <a:xfrm>
            <a:off x="789095" y="626245"/>
            <a:ext cx="56761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ea typeface="+mn-lt"/>
                <a:cs typeface="+mn-lt"/>
              </a:rPr>
              <a:t>IR Beacon Pulse for Nocturnal Thermal Confusion</a:t>
            </a:r>
            <a:endParaRPr lang="en-US" b="1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2AE3C-39B3-B2A9-C138-4470C2C0D826}"/>
              </a:ext>
            </a:extLst>
          </p:cNvPr>
          <p:cNvSpPr txBox="1"/>
          <p:nvPr/>
        </p:nvSpPr>
        <p:spPr>
          <a:xfrm>
            <a:off x="641231" y="1201948"/>
            <a:ext cx="106076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🔹 </a:t>
            </a:r>
            <a:r>
              <a:rPr lang="en-IN" b="1"/>
              <a:t>Night-Time &amp; Fog Strategy:</a:t>
            </a:r>
          </a:p>
          <a:p>
            <a:endParaRPr lang="en-US" b="1"/>
          </a:p>
          <a:p>
            <a:pPr lvl="1"/>
            <a:r>
              <a:rPr lang="en-US"/>
              <a:t>Emits </a:t>
            </a:r>
            <a:r>
              <a:rPr lang="en-US" b="1"/>
              <a:t>pulsed infrared (IR) light</a:t>
            </a:r>
            <a:r>
              <a:rPr lang="en-US"/>
              <a:t> to confuse birds that rely on </a:t>
            </a:r>
            <a:r>
              <a:rPr lang="en-US" b="1"/>
              <a:t>heat or low-light vision</a:t>
            </a:r>
            <a:r>
              <a:rPr lang="en-US"/>
              <a:t>, like owls and kites — an invisible, stealthy defense for night and fog conditions.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07372-8C91-743F-A523-8F41A288B758}"/>
              </a:ext>
            </a:extLst>
          </p:cNvPr>
          <p:cNvSpPr txBox="1"/>
          <p:nvPr/>
        </p:nvSpPr>
        <p:spPr>
          <a:xfrm>
            <a:off x="641231" y="4846344"/>
            <a:ext cx="104997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🔹 Bio-inspired strategy:</a:t>
            </a:r>
          </a:p>
          <a:p>
            <a:endParaRPr lang="en-US" b="1"/>
          </a:p>
          <a:p>
            <a:pPr lvl="1"/>
            <a:r>
              <a:rPr lang="en-US"/>
              <a:t>Birds like owls use heat vision in dark environments. A moving, flashing IR source can cause confusion, hesitation, or loss of tracking.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0575B-15D2-9241-DC0F-109397E8280F}"/>
              </a:ext>
            </a:extLst>
          </p:cNvPr>
          <p:cNvSpPr txBox="1"/>
          <p:nvPr/>
        </p:nvSpPr>
        <p:spPr>
          <a:xfrm>
            <a:off x="641231" y="2608648"/>
            <a:ext cx="107835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🔹 </a:t>
            </a:r>
            <a:r>
              <a:rPr lang="en-IN" b="1"/>
              <a:t>Pulse Timing Control Logic:</a:t>
            </a:r>
          </a:p>
          <a:p>
            <a:endParaRPr lang="en-US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High-power </a:t>
            </a:r>
            <a:r>
              <a:rPr lang="en-US" b="1"/>
              <a:t>IR LEDs</a:t>
            </a:r>
            <a:r>
              <a:rPr lang="en-US"/>
              <a:t> (850–950 nm) emit </a:t>
            </a:r>
            <a:r>
              <a:rPr lang="en-US" b="1"/>
              <a:t>invisible pulses</a:t>
            </a:r>
            <a:r>
              <a:rPr lang="en-US"/>
              <a:t> during low-light conditions.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These pulses simulate </a:t>
            </a:r>
            <a:r>
              <a:rPr lang="en-US" b="1"/>
              <a:t>moving heat signatures</a:t>
            </a:r>
            <a:r>
              <a:rPr lang="en-US"/>
              <a:t>, distracting birds that lock onto prey using thermal cues.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Controlled by </a:t>
            </a:r>
            <a:r>
              <a:rPr lang="en-US" b="1"/>
              <a:t>ambient light sensors (LDR/photodiode)</a:t>
            </a:r>
            <a:r>
              <a:rPr lang="en-US"/>
              <a:t> + microcontroller logic.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Activated </a:t>
            </a:r>
            <a:r>
              <a:rPr lang="en-US" b="1"/>
              <a:t>only at dusk/night</a:t>
            </a:r>
            <a:r>
              <a:rPr lang="en-US"/>
              <a:t> or </a:t>
            </a:r>
            <a:r>
              <a:rPr lang="en-US" b="1"/>
              <a:t>in foggy weather</a:t>
            </a:r>
            <a:r>
              <a:rPr lang="en-US"/>
              <a:t> — otherwise off to save power.</a:t>
            </a:r>
          </a:p>
        </p:txBody>
      </p:sp>
    </p:spTree>
    <p:extLst>
      <p:ext uri="{BB962C8B-B14F-4D97-AF65-F5344CB8AC3E}">
        <p14:creationId xmlns:p14="http://schemas.microsoft.com/office/powerpoint/2010/main" val="289206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A3B-C460-9B18-DAB2-F6BA63F5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644CCD14-3186-3A07-87BD-59F9B2812F34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C9CF6-482B-1022-DF81-D3B4BF54CF09}"/>
              </a:ext>
            </a:extLst>
          </p:cNvPr>
          <p:cNvSpPr txBox="1"/>
          <p:nvPr/>
        </p:nvSpPr>
        <p:spPr>
          <a:xfrm>
            <a:off x="756745" y="536028"/>
            <a:ext cx="8403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Plasma Arc Flicker – High-Impact Visual Startle System</a:t>
            </a:r>
            <a:endParaRPr lang="en-IN" b="1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0E68C94-7FC7-938D-4ECF-E9F8D43ECD6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99089" y="989592"/>
            <a:ext cx="1137219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lang="en-IN" b="1"/>
              <a:t>Last-Resort Startle Mechanism: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Emits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brief, high-voltage arc flashes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(like micro-lightning) to startle and repel birds using sudden chaotic light. Especially effective during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dusk, night, or fog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other visual signals fail.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B9FE2-B145-0BFA-260A-2E8F291E7A9A}"/>
              </a:ext>
            </a:extLst>
          </p:cNvPr>
          <p:cNvSpPr txBox="1"/>
          <p:nvPr/>
        </p:nvSpPr>
        <p:spPr>
          <a:xfrm>
            <a:off x="599088" y="2385847"/>
            <a:ext cx="108676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/>
              <a:t>🔹 </a:t>
            </a:r>
            <a:r>
              <a:rPr lang="en-US" b="1"/>
              <a:t>Triggered Only on Critical Proximity:</a:t>
            </a:r>
          </a:p>
          <a:p>
            <a:pPr>
              <a:buNone/>
            </a:pPr>
            <a:endParaRPr lang="en-IN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/>
              <a:t>A </a:t>
            </a:r>
            <a:r>
              <a:rPr lang="en-IN" b="1"/>
              <a:t>flyback transformer or boost converter</a:t>
            </a:r>
            <a:r>
              <a:rPr lang="en-IN"/>
              <a:t> generates ~1–5kV across a controlled </a:t>
            </a:r>
            <a:r>
              <a:rPr lang="en-IN" b="1"/>
              <a:t>spark gap</a:t>
            </a:r>
            <a:r>
              <a:rPr lang="en-IN"/>
              <a:t> (using carbon rods or plug).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/>
              <a:t>Triggered via proximity sensor or adaptive threat logic from the central MCU.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/>
              <a:t>Output: </a:t>
            </a:r>
            <a:r>
              <a:rPr lang="en-IN" b="1"/>
              <a:t>short, irregular plasma bursts</a:t>
            </a:r>
            <a:r>
              <a:rPr lang="en-IN"/>
              <a:t> — visually chaotic, loud and bright, like natural electric discharge.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/>
              <a:t>Enclosed in </a:t>
            </a:r>
            <a:r>
              <a:rPr lang="en-IN" b="1"/>
              <a:t>transparent acrylic casing</a:t>
            </a:r>
            <a:r>
              <a:rPr lang="en-IN"/>
              <a:t> for weatherproofing and safety.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8D11A20-6900-9396-C3A7-B842F2133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07" y="4734273"/>
            <a:ext cx="116769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Nature inspired stimulus: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Unpredictable light + arc sound is a natural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startle stimulus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Birds, especially raptors, are highly sensitive to such chaotic cues and quickly retreat.</a:t>
            </a:r>
          </a:p>
        </p:txBody>
      </p:sp>
    </p:spTree>
    <p:extLst>
      <p:ext uri="{BB962C8B-B14F-4D97-AF65-F5344CB8AC3E}">
        <p14:creationId xmlns:p14="http://schemas.microsoft.com/office/powerpoint/2010/main" val="51169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E3D25-24E6-1F05-7FF0-6CFB5AE7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4BBF973D-A71E-2033-BFEB-557D6567940F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D9BF8DF-9B6B-2287-E9BE-DA4FC682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751" y="874987"/>
            <a:ext cx="6411312" cy="549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085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7C4B5-8604-3CE1-BC86-0F12AF7BC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07FF408E-E7AC-C829-5FBF-8191C11EC73D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8B761-C0C1-EDCD-99E3-0E658839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89" y="369176"/>
            <a:ext cx="6726621" cy="61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83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DE186-B982-413F-B0CC-D8E15B097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38A9543C-4C46-94AB-6B62-EBC0C83AFE9C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92523A-AE20-AA68-E1DC-A25622B29DF6}"/>
              </a:ext>
            </a:extLst>
          </p:cNvPr>
          <p:cNvSpPr txBox="1"/>
          <p:nvPr/>
        </p:nvSpPr>
        <p:spPr>
          <a:xfrm>
            <a:off x="493987" y="448514"/>
            <a:ext cx="74342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ea typeface="+mn-lt"/>
                <a:cs typeface="+mn-lt"/>
              </a:rPr>
              <a:t>Novelty vs Existing Solutions Comparison</a:t>
            </a:r>
            <a:endParaRPr lang="en-US" sz="2000" b="1">
              <a:cs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C939C9-0FDD-5B70-3927-9179A2555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98457"/>
              </p:ext>
            </p:extLst>
          </p:nvPr>
        </p:nvGraphicFramePr>
        <p:xfrm>
          <a:off x="603849" y="1121433"/>
          <a:ext cx="11414823" cy="4789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4941">
                  <a:extLst>
                    <a:ext uri="{9D8B030D-6E8A-4147-A177-3AD203B41FA5}">
                      <a16:colId xmlns:a16="http://schemas.microsoft.com/office/drawing/2014/main" val="3453548075"/>
                    </a:ext>
                  </a:extLst>
                </a:gridCol>
                <a:gridCol w="3804941">
                  <a:extLst>
                    <a:ext uri="{9D8B030D-6E8A-4147-A177-3AD203B41FA5}">
                      <a16:colId xmlns:a16="http://schemas.microsoft.com/office/drawing/2014/main" val="3044821208"/>
                    </a:ext>
                  </a:extLst>
                </a:gridCol>
                <a:gridCol w="3804941">
                  <a:extLst>
                    <a:ext uri="{9D8B030D-6E8A-4147-A177-3AD203B41FA5}">
                      <a16:colId xmlns:a16="http://schemas.microsoft.com/office/drawing/2014/main" val="2987370450"/>
                    </a:ext>
                  </a:extLst>
                </a:gridCol>
              </a:tblGrid>
              <a:tr h="584865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Existing Bird Control (Airports, Farms)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Our 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530381"/>
                  </a:ext>
                </a:extLst>
              </a:tr>
              <a:tr h="584865">
                <a:tc>
                  <a:txBody>
                    <a:bodyPr/>
                    <a:lstStyle/>
                    <a:p>
                      <a:r>
                        <a:rPr lang="en-IN" b="1"/>
                        <a:t>Passive Flight Path Distortion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❌ Not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 IMU + Magnetometer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562488"/>
                  </a:ext>
                </a:extLst>
              </a:tr>
              <a:tr h="584865">
                <a:tc>
                  <a:txBody>
                    <a:bodyPr/>
                    <a:lstStyle/>
                    <a:p>
                      <a:r>
                        <a:rPr lang="en-IN" b="1"/>
                        <a:t>RF Wing Detection (Doppler)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⚠️ Limited use (e.g., airports)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 Drone-mounted, lightweight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187649"/>
                  </a:ext>
                </a:extLst>
              </a:tr>
              <a:tr h="584865">
                <a:tc>
                  <a:txBody>
                    <a:bodyPr/>
                    <a:lstStyle/>
                    <a:p>
                      <a:r>
                        <a:rPr lang="en-IN" b="1"/>
                        <a:t>Polarized Light Flicker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❌ Not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 New in UAV context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497444"/>
                  </a:ext>
                </a:extLst>
              </a:tr>
              <a:tr h="584865">
                <a:tc>
                  <a:txBody>
                    <a:bodyPr/>
                    <a:lstStyle/>
                    <a:p>
                      <a:r>
                        <a:rPr lang="en-IN" b="1"/>
                        <a:t>IR Beacon Pulse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⚠️ Rare (military use)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 Embedded in micro-drone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026314"/>
                  </a:ext>
                </a:extLst>
              </a:tr>
              <a:tr h="584865">
                <a:tc>
                  <a:txBody>
                    <a:bodyPr/>
                    <a:lstStyle/>
                    <a:p>
                      <a:r>
                        <a:rPr lang="en-IN" b="1"/>
                        <a:t>Plasma Arc Flicker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❌ Not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 High-impact flicker innovation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199145"/>
                  </a:ext>
                </a:extLst>
              </a:tr>
              <a:tr h="584865">
                <a:tc>
                  <a:txBody>
                    <a:bodyPr/>
                    <a:lstStyle/>
                    <a:p>
                      <a:r>
                        <a:rPr lang="en-IN" b="1"/>
                        <a:t>Modular &amp; Adaptive Use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❌ One-size-fits-all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✅ Smart triggering by light/proximity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2538781"/>
                  </a:ext>
                </a:extLst>
              </a:tr>
              <a:tr h="584865">
                <a:tc>
                  <a:txBody>
                    <a:bodyPr/>
                    <a:lstStyle/>
                    <a:p>
                      <a:r>
                        <a:rPr lang="en-IN" b="1"/>
                        <a:t>Total Cost &amp; Weight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₹50,000+ often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 &lt; ₹5,000, &lt; 400g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427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15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41E3-C537-3B42-8B34-1A9542EC1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4BE8657E-8892-A287-D2B3-CB388676F4E4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467DF-6DBB-CF34-3E59-2A1C8841B0DB}"/>
              </a:ext>
            </a:extLst>
          </p:cNvPr>
          <p:cNvSpPr txBox="1"/>
          <p:nvPr/>
        </p:nvSpPr>
        <p:spPr>
          <a:xfrm>
            <a:off x="451945" y="367862"/>
            <a:ext cx="8707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/>
              <a:t>Module-wise Pros &amp; Cons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AC7202-8326-AA36-8DB9-BADC9BE2B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468801"/>
              </p:ext>
            </p:extLst>
          </p:nvPr>
        </p:nvGraphicFramePr>
        <p:xfrm>
          <a:off x="567560" y="831034"/>
          <a:ext cx="11077902" cy="5349658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504567">
                  <a:extLst>
                    <a:ext uri="{9D8B030D-6E8A-4147-A177-3AD203B41FA5}">
                      <a16:colId xmlns:a16="http://schemas.microsoft.com/office/drawing/2014/main" val="750155858"/>
                    </a:ext>
                  </a:extLst>
                </a:gridCol>
                <a:gridCol w="4166419">
                  <a:extLst>
                    <a:ext uri="{9D8B030D-6E8A-4147-A177-3AD203B41FA5}">
                      <a16:colId xmlns:a16="http://schemas.microsoft.com/office/drawing/2014/main" val="3657259406"/>
                    </a:ext>
                  </a:extLst>
                </a:gridCol>
                <a:gridCol w="3406916">
                  <a:extLst>
                    <a:ext uri="{9D8B030D-6E8A-4147-A177-3AD203B41FA5}">
                      <a16:colId xmlns:a16="http://schemas.microsoft.com/office/drawing/2014/main" val="566149109"/>
                    </a:ext>
                  </a:extLst>
                </a:gridCol>
              </a:tblGrid>
              <a:tr h="403879">
                <a:tc>
                  <a:txBody>
                    <a:bodyPr/>
                    <a:lstStyle/>
                    <a:p>
                      <a:r>
                        <a:rPr lang="en-IN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690625"/>
                  </a:ext>
                </a:extLst>
              </a:tr>
              <a:tr h="940133">
                <a:tc>
                  <a:txBody>
                    <a:bodyPr/>
                    <a:lstStyle/>
                    <a:p>
                      <a:r>
                        <a:rPr lang="en-IN" b="1"/>
                        <a:t>1. Path Distortion (IMU + Magnetometer)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Light, low cost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Inspired by bird evasive motion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Easy to simulate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Requires calibration 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Might affect drone stability if overused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71410"/>
                  </a:ext>
                </a:extLst>
              </a:tr>
              <a:tr h="1062690">
                <a:tc>
                  <a:txBody>
                    <a:bodyPr/>
                    <a:lstStyle/>
                    <a:p>
                      <a:r>
                        <a:rPr lang="en-IN" b="1"/>
                        <a:t>2. RF Doppler Detection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Detects birds before visual range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Works in fog/night 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No light or sound emitted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Needs FFT or analog filtering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Slightly higher power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338733"/>
                  </a:ext>
                </a:extLst>
              </a:tr>
              <a:tr h="940133">
                <a:tc>
                  <a:txBody>
                    <a:bodyPr/>
                    <a:lstStyle/>
                    <a:p>
                      <a:r>
                        <a:rPr lang="en-IN" b="1"/>
                        <a:t>3. Polarization Flicker Panel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Silent, light-based  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Daylight use  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Non-invasive to humans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Moderate novelty 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Less effective at night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767708"/>
                  </a:ext>
                </a:extLst>
              </a:tr>
              <a:tr h="1062690">
                <a:tc>
                  <a:txBody>
                    <a:bodyPr/>
                    <a:lstStyle/>
                    <a:p>
                      <a:r>
                        <a:rPr lang="en-IN" b="1"/>
                        <a:t>4. IR Beacon Pulse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Stealthy (invisible to humans) 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Great for night &amp; fog 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Energy efficient (pulsed)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Ineffective in bright sunlight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Requires line-of-sight trigger logic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692318"/>
                  </a:ext>
                </a:extLst>
              </a:tr>
              <a:tr h="940133">
                <a:tc>
                  <a:txBody>
                    <a:bodyPr/>
                    <a:lstStyle/>
                    <a:p>
                      <a:r>
                        <a:rPr lang="en-IN" b="1"/>
                        <a:t>5. Plasma Arc Flicker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High deterrence value  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Sound + visual arc = strong startle  Novel 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Needs safety casing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/>
                        <a:t>Moderate power draw  Slightly heavy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67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84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89D80-F85C-9873-E8B4-C9EF47CD9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4D125626-84BF-BEB2-5699-12E149B174FF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C61A5-7BED-A6C5-F05B-79DEA52C0EBC}"/>
              </a:ext>
            </a:extLst>
          </p:cNvPr>
          <p:cNvSpPr txBox="1"/>
          <p:nvPr/>
        </p:nvSpPr>
        <p:spPr>
          <a:xfrm>
            <a:off x="651641" y="378373"/>
            <a:ext cx="850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Comparison with Existing Drone-Based Bird Deterrent Systems</a:t>
            </a:r>
            <a:endParaRPr lang="en-IN" b="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D900F5-CFA5-C8B3-C599-4784727FC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544775"/>
              </p:ext>
            </p:extLst>
          </p:nvPr>
        </p:nvGraphicFramePr>
        <p:xfrm>
          <a:off x="788275" y="935421"/>
          <a:ext cx="10752084" cy="52026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88021">
                  <a:extLst>
                    <a:ext uri="{9D8B030D-6E8A-4147-A177-3AD203B41FA5}">
                      <a16:colId xmlns:a16="http://schemas.microsoft.com/office/drawing/2014/main" val="1753526204"/>
                    </a:ext>
                  </a:extLst>
                </a:gridCol>
                <a:gridCol w="2688021">
                  <a:extLst>
                    <a:ext uri="{9D8B030D-6E8A-4147-A177-3AD203B41FA5}">
                      <a16:colId xmlns:a16="http://schemas.microsoft.com/office/drawing/2014/main" val="3976518436"/>
                    </a:ext>
                  </a:extLst>
                </a:gridCol>
                <a:gridCol w="2688021">
                  <a:extLst>
                    <a:ext uri="{9D8B030D-6E8A-4147-A177-3AD203B41FA5}">
                      <a16:colId xmlns:a16="http://schemas.microsoft.com/office/drawing/2014/main" val="2116173558"/>
                    </a:ext>
                  </a:extLst>
                </a:gridCol>
                <a:gridCol w="2688021">
                  <a:extLst>
                    <a:ext uri="{9D8B030D-6E8A-4147-A177-3AD203B41FA5}">
                      <a16:colId xmlns:a16="http://schemas.microsoft.com/office/drawing/2014/main" val="2587379521"/>
                    </a:ext>
                  </a:extLst>
                </a:gridCol>
              </a:tblGrid>
              <a:tr h="653543">
                <a:tc>
                  <a:txBody>
                    <a:bodyPr/>
                    <a:lstStyle/>
                    <a:p>
                      <a:r>
                        <a:rPr lang="en-IN"/>
                        <a:t>Existing System /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Features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Limitations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What We Add / Improve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80891"/>
                  </a:ext>
                </a:extLst>
              </a:tr>
              <a:tr h="933634">
                <a:tc>
                  <a:txBody>
                    <a:bodyPr/>
                    <a:lstStyle/>
                    <a:p>
                      <a:r>
                        <a:rPr lang="en-IN"/>
                        <a:t>ISRO ReHIT UAV 2021 (hypothetical)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GPS-guided drone, no deterrent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bird detection or deterrence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Adds 5-layer deterrent logic with adaptive modules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82482"/>
                  </a:ext>
                </a:extLst>
              </a:tr>
              <a:tr h="874087">
                <a:tc>
                  <a:txBody>
                    <a:bodyPr/>
                    <a:lstStyle/>
                    <a:p>
                      <a:r>
                        <a:rPr lang="en-US"/>
                        <a:t>“Drone with IR Blinker” – Univ. of Tokyo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/>
                        <a:t>IR LED blinking at 10Hz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 works in night/fog, not adaptable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Adds decision logic + 4 more sensory layers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184588"/>
                  </a:ext>
                </a:extLst>
              </a:tr>
              <a:tr h="874087">
                <a:tc>
                  <a:txBody>
                    <a:bodyPr/>
                    <a:lstStyle/>
                    <a:p>
                      <a:r>
                        <a:rPr lang="en-IN"/>
                        <a:t>BirdStrikeRadar Inc.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Ground RF Doppler on runway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Fixed, ground-based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We miniaturized RF Doppler on drone itself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667467"/>
                  </a:ext>
                </a:extLst>
              </a:tr>
              <a:tr h="933634">
                <a:tc>
                  <a:txBody>
                    <a:bodyPr/>
                    <a:lstStyle/>
                    <a:p>
                      <a:r>
                        <a:rPr lang="en-US"/>
                        <a:t>Predator Decoy Drone (Bioinspired Shape)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Owl-shaped drone body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Static behavior, easy to adapt 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Ours has visual + movement + signal deterrents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695731"/>
                  </a:ext>
                </a:extLst>
              </a:tr>
              <a:tr h="933634">
                <a:tc>
                  <a:txBody>
                    <a:bodyPr/>
                    <a:lstStyle/>
                    <a:p>
                      <a:r>
                        <a:rPr lang="en-IN"/>
                        <a:t>Military Falcon Eye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Laser dazzler + sound pulses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Expensive, non-civil use, high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We use low-power plasma arc with randomization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93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53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CE059-4FE1-AF81-3312-E4717F4DC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FA701A0B-6F53-5A80-C015-EC489D9E905C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B726F-8ACB-D3CE-128C-DC35F852E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39" y="692639"/>
            <a:ext cx="5616215" cy="5745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EBBF80-9F55-19F8-0858-23FDCBBF7FAA}"/>
              </a:ext>
            </a:extLst>
          </p:cNvPr>
          <p:cNvSpPr txBox="1"/>
          <p:nvPr/>
        </p:nvSpPr>
        <p:spPr>
          <a:xfrm>
            <a:off x="604116" y="435437"/>
            <a:ext cx="506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21445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B5BEB-52F9-7F97-00D0-4344EFB3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588E4616-8660-6A99-AD1A-A187178A4D81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E1EFE-70D9-68AE-AB2D-29C0D78F3D05}"/>
              </a:ext>
            </a:extLst>
          </p:cNvPr>
          <p:cNvSpPr txBox="1"/>
          <p:nvPr/>
        </p:nvSpPr>
        <p:spPr>
          <a:xfrm>
            <a:off x="646386" y="377637"/>
            <a:ext cx="6106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BC379-0F0F-98FC-0DBB-9970003F74E9}"/>
              </a:ext>
            </a:extLst>
          </p:cNvPr>
          <p:cNvSpPr txBox="1"/>
          <p:nvPr/>
        </p:nvSpPr>
        <p:spPr>
          <a:xfrm>
            <a:off x="828651" y="777747"/>
            <a:ext cx="10347435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We proposed a low-cost, modular, multi-modal drone deterrence system.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Each module is biologically inspired and environment-adaptive.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Logic-driven activation ensures power efficiency &amp; targeted response.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Simulations, diagrams, and component sheets demonstrate feasibility.</a:t>
            </a:r>
          </a:p>
          <a:p>
            <a:endParaRPr lang="en-US"/>
          </a:p>
          <a:p>
            <a:endParaRPr lang="en-US"/>
          </a:p>
          <a:p>
            <a:r>
              <a:rPr lang="en-US" b="1"/>
              <a:t>Acknowledgement:</a:t>
            </a:r>
          </a:p>
          <a:p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No system is perfect — each module has pros and cons.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Effectiveness depends on bird behavior, environment, and timing.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Adaptability, not over-engineering, is our key design principle.</a:t>
            </a:r>
          </a:p>
          <a:p>
            <a:endParaRPr lang="en-US"/>
          </a:p>
          <a:p>
            <a:r>
              <a:rPr lang="en-US"/>
              <a:t> </a:t>
            </a:r>
            <a:r>
              <a:rPr lang="en-US" b="1"/>
              <a:t>Takeaway:</a:t>
            </a:r>
          </a:p>
          <a:p>
            <a:br>
              <a:rPr lang="en-US"/>
            </a:br>
            <a:r>
              <a:rPr lang="en-US"/>
              <a:t>An intelligent, scalable system — built not to eliminate the threat, but to outsmart it.</a:t>
            </a:r>
          </a:p>
        </p:txBody>
      </p:sp>
    </p:spTree>
    <p:extLst>
      <p:ext uri="{BB962C8B-B14F-4D97-AF65-F5344CB8AC3E}">
        <p14:creationId xmlns:p14="http://schemas.microsoft.com/office/powerpoint/2010/main" val="292303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4B3E7-3D91-F80D-278D-74CA19051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AA59683A-E644-9C7A-272E-AE5CA3A9F428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DD404-D390-1D7D-3D97-D0B7167C8C90}"/>
              </a:ext>
            </a:extLst>
          </p:cNvPr>
          <p:cNvSpPr txBox="1"/>
          <p:nvPr/>
        </p:nvSpPr>
        <p:spPr>
          <a:xfrm>
            <a:off x="3972910" y="4351283"/>
            <a:ext cx="77461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“Nature always finds a way — so must innovation.”</a:t>
            </a:r>
            <a:br>
              <a:rPr lang="en-US" sz="2400" b="1"/>
            </a:br>
            <a:r>
              <a:rPr lang="en-US" sz="2400" b="1"/>
              <a:t>— </a:t>
            </a:r>
            <a:r>
              <a:rPr lang="en-US" sz="2400" b="1" err="1"/>
              <a:t>AeroHack</a:t>
            </a:r>
            <a:r>
              <a:rPr lang="en-US" sz="2400" b="1"/>
              <a:t> 2025 Vision</a:t>
            </a:r>
            <a:endParaRPr lang="en-IN" sz="2400" b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72446B7-A27A-FCA5-8A7F-45E360C6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772" y="2949861"/>
            <a:ext cx="4117429" cy="234773"/>
          </a:xfrm>
        </p:spPr>
        <p:txBody>
          <a:bodyPr/>
          <a:lstStyle/>
          <a:p>
            <a:r>
              <a:rPr lang="en-IN" sz="4400" b="1"/>
              <a:t>THANK YOU</a:t>
            </a:r>
            <a:br>
              <a:rPr lang="en-IN" sz="4400" b="1"/>
            </a:br>
            <a:endParaRPr lang="en-IN" sz="4400"/>
          </a:p>
        </p:txBody>
      </p:sp>
    </p:spTree>
    <p:extLst>
      <p:ext uri="{BB962C8B-B14F-4D97-AF65-F5344CB8AC3E}">
        <p14:creationId xmlns:p14="http://schemas.microsoft.com/office/powerpoint/2010/main" val="174603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BD5F0186-598D-568C-DD48-36AD7661C7B5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B10D4-5527-2117-59D9-B5B1E8635AF6}"/>
              </a:ext>
            </a:extLst>
          </p:cNvPr>
          <p:cNvSpPr txBox="1"/>
          <p:nvPr/>
        </p:nvSpPr>
        <p:spPr>
          <a:xfrm>
            <a:off x="592645" y="550039"/>
            <a:ext cx="111591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buNone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Statement: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just">
              <a:buNone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Drone is being used to deliver medicines in a hilly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region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flight distance of 10 kms to destination. Unfortunately, the Drone is prone to attack by birds of prey such as Eagle, Crow etc. at around 5 kms from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marR="0" algn="just">
              <a:buNone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80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Drone to deter the bird attacks and to safely traverse the remaining distance to destination to deliver the medicines. Cost of the system should not exceed Rs. 50000/- and weight of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proposed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deterrence system should not exceed 1.5 kg.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just"/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hilly area is prone to drizzles and wind gust.</a:t>
            </a:r>
          </a:p>
          <a:p>
            <a:pPr marL="0" marR="0" algn="just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424B4E-2F0C-A201-61A5-CAB4540E3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494" b="51494"/>
          <a:stretch>
            <a:fillRect/>
          </a:stretch>
        </p:blipFill>
        <p:spPr bwMode="auto">
          <a:xfrm>
            <a:off x="2743200" y="-81980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99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FDC41-75AC-8712-DB08-33EC7E20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2B7663DD-A8EE-EA9F-96AC-B8A30C8284B8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43F3E8E-BBF0-0886-DBE1-AA53E4B8406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25517" y="627857"/>
            <a:ext cx="115484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/>
              <a:t>Expanded Problem Context – Engineering Constraints &amp; Hidden Challenges</a:t>
            </a: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E09BD-AB30-455C-45DE-EDD57816F6CA}"/>
              </a:ext>
            </a:extLst>
          </p:cNvPr>
          <p:cNvSpPr txBox="1"/>
          <p:nvPr/>
        </p:nvSpPr>
        <p:spPr>
          <a:xfrm>
            <a:off x="599090" y="1566042"/>
            <a:ext cx="10226564" cy="37038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en-IN" b="1"/>
              <a:t>Engineering Design Constraints:</a:t>
            </a:r>
          </a:p>
          <a:p>
            <a:pPr>
              <a:buNone/>
            </a:pPr>
            <a:endParaRPr lang="en-IN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/>
              <a:t>Attack Unpredictability</a:t>
            </a:r>
            <a:r>
              <a:rPr lang="en-IN"/>
              <a:t>: Birds typically attack around the 5 km mark but can strike at any point mid-flight.</a:t>
            </a:r>
          </a:p>
          <a:p>
            <a:endParaRPr lang="en-IN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/>
              <a:t>Environmental Stress:</a:t>
            </a:r>
            <a:r>
              <a:rPr lang="en-IN"/>
              <a:t> The drone must navigate hilly terrain with frequent drizzle, fog, and sudden wind gusts.</a:t>
            </a:r>
          </a:p>
          <a:p>
            <a:endParaRPr lang="en-IN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/>
              <a:t>Budget Cap:</a:t>
            </a:r>
            <a:r>
              <a:rPr lang="en-IN"/>
              <a:t> The complete deterrent system must cost ≤ ₹50,000.</a:t>
            </a:r>
          </a:p>
          <a:p>
            <a:endParaRPr lang="en-IN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/>
              <a:t>Weight Limit: </a:t>
            </a:r>
            <a:r>
              <a:rPr lang="en-IN"/>
              <a:t>Total added weight (deterrent modules) must not exceed 1.5 kg.</a:t>
            </a:r>
          </a:p>
          <a:p>
            <a:endParaRPr lang="en-IN" b="1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>
                <a:solidFill>
                  <a:schemeClr val="tx2"/>
                </a:solidFill>
              </a:rPr>
              <a:t>Mission Critical: </a:t>
            </a:r>
            <a:r>
              <a:rPr lang="en-IN"/>
              <a:t>The drone must deliver medicines reliably — system failure is unacceptable.</a:t>
            </a:r>
          </a:p>
        </p:txBody>
      </p:sp>
    </p:spTree>
    <p:extLst>
      <p:ext uri="{BB962C8B-B14F-4D97-AF65-F5344CB8AC3E}">
        <p14:creationId xmlns:p14="http://schemas.microsoft.com/office/powerpoint/2010/main" val="151671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6FECD-2FD6-3AD8-D3A8-734AA27EA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37DB6648-1755-5A47-AF2E-7C5713440C79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74B7E-2931-EEF2-83FE-15C029AC9630}"/>
              </a:ext>
            </a:extLst>
          </p:cNvPr>
          <p:cNvSpPr txBox="1"/>
          <p:nvPr/>
        </p:nvSpPr>
        <p:spPr>
          <a:xfrm>
            <a:off x="567559" y="945931"/>
            <a:ext cx="1038422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/>
              <a:t> </a:t>
            </a:r>
            <a:r>
              <a:rPr lang="en-IN" sz="2000" b="1"/>
              <a:t>Hidden Challenges (Real-World Complexities):</a:t>
            </a:r>
          </a:p>
          <a:p>
            <a:pPr>
              <a:buNone/>
            </a:pPr>
            <a:endParaRPr lang="en-IN" sz="2000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/>
              <a:t>Smart Adversary: </a:t>
            </a:r>
            <a:r>
              <a:rPr lang="en-IN"/>
              <a:t>Birds are intelligent, adaptive, and capable of “mobbing behaviour” — they can even attack predator-shaped objects.</a:t>
            </a:r>
          </a:p>
          <a:p>
            <a:endParaRPr lang="en-IN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/>
              <a:t>Day &amp; Night Readiness: </a:t>
            </a:r>
            <a:r>
              <a:rPr lang="en-IN"/>
              <a:t>The system must work under sunlight, fog, low light, and darkness.</a:t>
            </a:r>
          </a:p>
          <a:p>
            <a:endParaRPr lang="en-IN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/>
              <a:t>Habituation Effect: </a:t>
            </a:r>
            <a:r>
              <a:rPr lang="en-IN"/>
              <a:t>Repetitive sounds/lights lose effectiveness quickly. The deterrent must be dynamic, multi-modal, and unpredictable.</a:t>
            </a:r>
          </a:p>
          <a:p>
            <a:endParaRPr lang="en-IN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/>
              <a:t> Implication: </a:t>
            </a:r>
            <a:r>
              <a:rPr lang="en-IN"/>
              <a:t>This isn’t just a control system problem — it’s a multi-disciplinary challenge involving sensor fusion, embedded systems, animal behaviour, and fail-safe engineering.</a:t>
            </a:r>
          </a:p>
        </p:txBody>
      </p:sp>
    </p:spTree>
    <p:extLst>
      <p:ext uri="{BB962C8B-B14F-4D97-AF65-F5344CB8AC3E}">
        <p14:creationId xmlns:p14="http://schemas.microsoft.com/office/powerpoint/2010/main" val="160892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A8164-1EDA-37B4-CD82-DA0418A51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1E290DD1-30B9-056E-5ED2-102BF04DC2A3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4C2DA-E285-B87E-955F-F9BD71A06E1B}"/>
              </a:ext>
            </a:extLst>
          </p:cNvPr>
          <p:cNvSpPr txBox="1"/>
          <p:nvPr/>
        </p:nvSpPr>
        <p:spPr>
          <a:xfrm>
            <a:off x="592645" y="550039"/>
            <a:ext cx="111591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buNone/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C01CA-4447-9360-D1F7-632380ECD44D}"/>
              </a:ext>
            </a:extLst>
          </p:cNvPr>
          <p:cNvSpPr txBox="1"/>
          <p:nvPr/>
        </p:nvSpPr>
        <p:spPr>
          <a:xfrm>
            <a:off x="746234" y="1587062"/>
            <a:ext cx="108992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Nature is not the enemy — birds are intelligent co-inhabitants, not obstacles.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Our aim is not to harm but to co-exist and protect.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Existing deterrents (sound, lights, predator shapes) are often predictable and ineffective over time.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Our insight is to design a multi-layered, biologically inspired system that is</a:t>
            </a:r>
            <a:br>
              <a:rPr lang="en-US"/>
            </a:br>
            <a:r>
              <a:rPr lang="en-US"/>
              <a:t>✔ Adaptive</a:t>
            </a:r>
            <a:br>
              <a:rPr lang="en-US"/>
            </a:br>
            <a:r>
              <a:rPr lang="en-US"/>
              <a:t>✔ Non-lethal</a:t>
            </a:r>
            <a:br>
              <a:rPr lang="en-US"/>
            </a:br>
            <a:r>
              <a:rPr lang="en-US"/>
              <a:t>✔ Technically sound</a:t>
            </a:r>
            <a:br>
              <a:rPr lang="en-US"/>
            </a:br>
            <a:r>
              <a:rPr lang="en-US"/>
              <a:t>✔ Environment-aware</a:t>
            </a:r>
            <a:br>
              <a:rPr lang="en-US"/>
            </a:br>
            <a:r>
              <a:rPr lang="en-US"/>
              <a:t>✔ Ready for real deployment in India’s remote terrain</a:t>
            </a:r>
          </a:p>
        </p:txBody>
      </p:sp>
    </p:spTree>
    <p:extLst>
      <p:ext uri="{BB962C8B-B14F-4D97-AF65-F5344CB8AC3E}">
        <p14:creationId xmlns:p14="http://schemas.microsoft.com/office/powerpoint/2010/main" val="352221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3474-321D-5C8B-1BD1-83096ECF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CF1F8D-14F0-8CFA-353C-B1CD758D24B0}"/>
              </a:ext>
            </a:extLst>
          </p:cNvPr>
          <p:cNvSpPr txBox="1"/>
          <p:nvPr/>
        </p:nvSpPr>
        <p:spPr>
          <a:xfrm>
            <a:off x="924910" y="641131"/>
            <a:ext cx="1024937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/>
              <a:t>Dynamic Path Distortion via IMU &amp; Magnetometer – Behavioral Disruption Layer</a:t>
            </a:r>
            <a:endParaRPr lang="en-IN" sz="2000" b="1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80B34-4B1D-62E9-6539-9D30204E1773}"/>
              </a:ext>
            </a:extLst>
          </p:cNvPr>
          <p:cNvSpPr txBox="1"/>
          <p:nvPr/>
        </p:nvSpPr>
        <p:spPr>
          <a:xfrm>
            <a:off x="799382" y="1041241"/>
            <a:ext cx="10348228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🔹 </a:t>
            </a:r>
            <a:r>
              <a:rPr lang="en-IN" b="1"/>
              <a:t>Strategic Objective</a:t>
            </a:r>
            <a:r>
              <a:rPr lang="en-US" b="1"/>
              <a:t>:</a:t>
            </a:r>
          </a:p>
          <a:p>
            <a:endParaRPr lang="en-US" b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Introduces slight, random wobbles into the drone’s flight path to mimic unstable or injured birds — a natural deterrent against raptors that prefer stable targets.</a:t>
            </a:r>
          </a:p>
          <a:p>
            <a:endParaRPr lang="en-US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DDD63-0C52-5008-4E55-EE65626B559E}"/>
              </a:ext>
            </a:extLst>
          </p:cNvPr>
          <p:cNvSpPr txBox="1"/>
          <p:nvPr/>
        </p:nvSpPr>
        <p:spPr>
          <a:xfrm>
            <a:off x="799383" y="2312276"/>
            <a:ext cx="105788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🔹 </a:t>
            </a:r>
            <a:r>
              <a:rPr lang="en-IN" b="1"/>
              <a:t>Flight Variation Logic:</a:t>
            </a:r>
          </a:p>
          <a:p>
            <a:endParaRPr lang="en-US" b="1"/>
          </a:p>
          <a:p>
            <a:pPr marL="285750" indent="-285750">
              <a:buFont typeface="Wingdings"/>
              <a:buChar char="q"/>
            </a:pPr>
            <a:r>
              <a:rPr lang="en-US"/>
              <a:t>IMU senses roll, pitch, yaw of the drone in real-time.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q"/>
            </a:pPr>
            <a:r>
              <a:rPr lang="en-US"/>
              <a:t>Magnetometer provides heading and orientation reference.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q"/>
            </a:pPr>
            <a:r>
              <a:rPr lang="en-US"/>
              <a:t>GPS gives distance context, but activation is </a:t>
            </a:r>
            <a:r>
              <a:rPr lang="en-US" b="1"/>
              <a:t>not fixed</a:t>
            </a:r>
            <a:r>
              <a:rPr lang="en-US"/>
              <a:t> — logic is </a:t>
            </a:r>
            <a:r>
              <a:rPr lang="en-US" b="1"/>
              <a:t>adaptive and always-on</a:t>
            </a:r>
            <a:r>
              <a:rPr lang="en-US"/>
              <a:t>.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q"/>
            </a:pPr>
            <a:r>
              <a:rPr lang="en-US"/>
              <a:t>A microcontroller </a:t>
            </a:r>
            <a:r>
              <a:rPr lang="en-US" b="1"/>
              <a:t>injects micro-oscillations</a:t>
            </a:r>
            <a:r>
              <a:rPr lang="en-US"/>
              <a:t> into the drone’s PWM signals, creating subtle flight unpredictability.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q"/>
            </a:pPr>
            <a:r>
              <a:rPr lang="en-US"/>
              <a:t>Works in </a:t>
            </a:r>
            <a:r>
              <a:rPr lang="en-US" b="1"/>
              <a:t>both day and night</a:t>
            </a:r>
            <a:r>
              <a:rPr lang="en-US"/>
              <a:t>, </a:t>
            </a:r>
            <a:r>
              <a:rPr lang="en-US" b="1"/>
              <a:t>any distance</a:t>
            </a:r>
            <a:r>
              <a:rPr lang="en-US"/>
              <a:t>, and </a:t>
            </a:r>
            <a:r>
              <a:rPr lang="en-US" b="1"/>
              <a:t>any weather</a:t>
            </a:r>
            <a:r>
              <a:rPr lang="en-US"/>
              <a:t> without relying on vision or sound.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AFA15-4E11-C7C5-A5F2-C15F90811066}"/>
              </a:ext>
            </a:extLst>
          </p:cNvPr>
          <p:cNvSpPr txBox="1"/>
          <p:nvPr/>
        </p:nvSpPr>
        <p:spPr>
          <a:xfrm rot="-10800000" flipV="1">
            <a:off x="693683" y="4818906"/>
            <a:ext cx="99369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🔹 Bird’s intuition:</a:t>
            </a:r>
          </a:p>
          <a:p>
            <a:endParaRPr lang="en-US" b="1"/>
          </a:p>
          <a:p>
            <a:pPr lvl="1"/>
            <a:r>
              <a:rPr lang="en-US"/>
              <a:t>Predatory birds instinctively avoid unstable or erratic flyers. This non-lethal behavioral trick uses bird psychology rather than aggression.</a:t>
            </a:r>
          </a:p>
        </p:txBody>
      </p:sp>
    </p:spTree>
    <p:extLst>
      <p:ext uri="{BB962C8B-B14F-4D97-AF65-F5344CB8AC3E}">
        <p14:creationId xmlns:p14="http://schemas.microsoft.com/office/powerpoint/2010/main" val="71975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E1FE4-DED4-5F62-51A4-ABA1E746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E6099137-7901-40BB-04B7-A1B6EFB6F6D4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CDA95-442B-C605-9F7D-313E9ABB65C5}"/>
              </a:ext>
            </a:extLst>
          </p:cNvPr>
          <p:cNvSpPr txBox="1"/>
          <p:nvPr/>
        </p:nvSpPr>
        <p:spPr>
          <a:xfrm>
            <a:off x="765669" y="608014"/>
            <a:ext cx="1048208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>
                <a:ea typeface="+mn-lt"/>
                <a:cs typeface="+mn-lt"/>
              </a:rPr>
              <a:t>RF Doppler Wing Detection for Early Bird Sensing</a:t>
            </a:r>
            <a:endParaRPr lang="en-US" b="1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159816-EC99-BFC5-B6D9-00EB95A3F278}"/>
              </a:ext>
            </a:extLst>
          </p:cNvPr>
          <p:cNvSpPr txBox="1"/>
          <p:nvPr/>
        </p:nvSpPr>
        <p:spPr>
          <a:xfrm>
            <a:off x="770628" y="1187571"/>
            <a:ext cx="1049259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🔹 </a:t>
            </a:r>
            <a:r>
              <a:rPr lang="en-IN" b="1"/>
              <a:t>Biological Signal Sensed:</a:t>
            </a:r>
          </a:p>
          <a:p>
            <a:endParaRPr lang="en-IN"/>
          </a:p>
          <a:p>
            <a:r>
              <a:rPr lang="en-US"/>
              <a:t>Detects flying birds early by analyzing Doppler shifts caused by their wing flapping — enabling timely activation of deterrent responses, even in </a:t>
            </a:r>
            <a:r>
              <a:rPr lang="en-US" b="1"/>
              <a:t>foggy or low-light conditions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26FF5-9570-A95F-ABBF-89FBE7142912}"/>
              </a:ext>
            </a:extLst>
          </p:cNvPr>
          <p:cNvSpPr txBox="1"/>
          <p:nvPr/>
        </p:nvSpPr>
        <p:spPr>
          <a:xfrm>
            <a:off x="765668" y="2387900"/>
            <a:ext cx="107851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🔹 </a:t>
            </a:r>
            <a:r>
              <a:rPr lang="en-IN" b="1"/>
              <a:t>RF Doppler Processing Pipeline:</a:t>
            </a:r>
          </a:p>
          <a:p>
            <a:endParaRPr lang="en-US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A low-power </a:t>
            </a:r>
            <a:r>
              <a:rPr lang="en-US" b="1"/>
              <a:t>Doppler radar module</a:t>
            </a:r>
            <a:r>
              <a:rPr lang="en-US"/>
              <a:t> </a:t>
            </a:r>
            <a:r>
              <a:rPr lang="en-US">
                <a:ea typeface="+mn-lt"/>
                <a:cs typeface="+mn-lt"/>
              </a:rPr>
              <a:t>(e.g., HB100 or </a:t>
            </a:r>
            <a:r>
              <a:rPr lang="en-US" err="1">
                <a:ea typeface="+mn-lt"/>
                <a:cs typeface="+mn-lt"/>
              </a:rPr>
              <a:t>Acconeer</a:t>
            </a:r>
            <a:r>
              <a:rPr lang="en-US">
                <a:ea typeface="+mn-lt"/>
                <a:cs typeface="+mn-lt"/>
              </a:rPr>
              <a:t> A111) </a:t>
            </a:r>
            <a:r>
              <a:rPr lang="en-US"/>
              <a:t>emits or listens to ambient RF signals.</a:t>
            </a:r>
            <a:endParaRPr lang="en-US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The bird’s wing movements introduce periodic frequency shifts (Doppler effect).</a:t>
            </a:r>
            <a:endParaRPr lang="en-US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A microcontroller or edge processor runs </a:t>
            </a:r>
            <a:r>
              <a:rPr lang="en-US" b="1"/>
              <a:t>FFT + pattern filtering</a:t>
            </a:r>
            <a:r>
              <a:rPr lang="en-US"/>
              <a:t> to detect flapping motion.</a:t>
            </a:r>
            <a:endParaRPr lang="en-US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Activation logic is </a:t>
            </a:r>
            <a:r>
              <a:rPr lang="en-US" b="1"/>
              <a:t>always-on</a:t>
            </a:r>
            <a:r>
              <a:rPr lang="en-US"/>
              <a:t>, and does </a:t>
            </a:r>
            <a:r>
              <a:rPr lang="en-US" b="1"/>
              <a:t>not rely on visual or thermal cues</a:t>
            </a:r>
            <a:r>
              <a:rPr lang="en-US"/>
              <a:t> — ideal for poor visibility or night conditions.</a:t>
            </a:r>
            <a:endParaRPr lang="en-US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F0CBB-5823-F118-66AC-A4767EB4E436}"/>
              </a:ext>
            </a:extLst>
          </p:cNvPr>
          <p:cNvSpPr txBox="1"/>
          <p:nvPr/>
        </p:nvSpPr>
        <p:spPr>
          <a:xfrm>
            <a:off x="765668" y="4729655"/>
            <a:ext cx="107851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🔹 </a:t>
            </a:r>
            <a:r>
              <a:rPr lang="en-IN" b="1"/>
              <a:t>Proactive Activation:</a:t>
            </a:r>
          </a:p>
          <a:p>
            <a:endParaRPr lang="en-US" b="1"/>
          </a:p>
          <a:p>
            <a:pPr lvl="1"/>
            <a:r>
              <a:rPr lang="en-US">
                <a:ea typeface="+mn-lt"/>
                <a:cs typeface="+mn-lt"/>
              </a:rPr>
              <a:t>Wing motion is a </a:t>
            </a:r>
            <a:r>
              <a:rPr lang="en-US" b="1">
                <a:ea typeface="+mn-lt"/>
                <a:cs typeface="+mn-lt"/>
              </a:rPr>
              <a:t>universal signature</a:t>
            </a:r>
            <a:r>
              <a:rPr lang="en-US">
                <a:ea typeface="+mn-lt"/>
                <a:cs typeface="+mn-lt"/>
              </a:rPr>
              <a:t> — can be detected </a:t>
            </a:r>
            <a:r>
              <a:rPr lang="en-US" b="1">
                <a:ea typeface="+mn-lt"/>
                <a:cs typeface="+mn-lt"/>
              </a:rPr>
              <a:t>before the bird is visible</a:t>
            </a:r>
            <a:r>
              <a:rPr lang="en-US">
                <a:ea typeface="+mn-lt"/>
                <a:cs typeface="+mn-lt"/>
              </a:rPr>
              <a:t>, giving the drone enough time to activate defense systems.</a:t>
            </a:r>
            <a:r>
              <a:rPr lang="en-US"/>
              <a:t> This gives your drone a </a:t>
            </a:r>
            <a:r>
              <a:rPr lang="en-US" b="1"/>
              <a:t>reaction window of 3–5 seconds</a:t>
            </a:r>
            <a:r>
              <a:rPr lang="en-US"/>
              <a:t>, even during fog, drizzle, or night flights.</a:t>
            </a:r>
          </a:p>
        </p:txBody>
      </p:sp>
    </p:spTree>
    <p:extLst>
      <p:ext uri="{BB962C8B-B14F-4D97-AF65-F5344CB8AC3E}">
        <p14:creationId xmlns:p14="http://schemas.microsoft.com/office/powerpoint/2010/main" val="3549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BAE2-EDE5-67D2-467A-C10B4069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656BF2A5-C86D-0E50-B8B8-791378BE6E3D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1C6B9-2B50-D9F0-6A7D-4B04BA415CCF}"/>
              </a:ext>
            </a:extLst>
          </p:cNvPr>
          <p:cNvSpPr txBox="1"/>
          <p:nvPr/>
        </p:nvSpPr>
        <p:spPr>
          <a:xfrm>
            <a:off x="891672" y="681265"/>
            <a:ext cx="9299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ea typeface="+mn-lt"/>
                <a:cs typeface="+mn-lt"/>
              </a:rPr>
              <a:t>Polarized Flicker Panel (Visual Confusion System)</a:t>
            </a:r>
            <a:endParaRPr lang="en-US" b="1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8C392-F3C9-98CE-3A3D-56E5F988676C}"/>
              </a:ext>
            </a:extLst>
          </p:cNvPr>
          <p:cNvSpPr txBox="1"/>
          <p:nvPr/>
        </p:nvSpPr>
        <p:spPr>
          <a:xfrm>
            <a:off x="885646" y="1273834"/>
            <a:ext cx="101187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🔹 </a:t>
            </a:r>
            <a:r>
              <a:rPr lang="en-IN" b="1"/>
              <a:t>Daylight Disruption Strategy:</a:t>
            </a:r>
          </a:p>
          <a:p>
            <a:endParaRPr lang="en-US" b="1"/>
          </a:p>
          <a:p>
            <a:pPr lvl="1"/>
            <a:r>
              <a:rPr lang="en-US"/>
              <a:t>Disrupts bird vision by randomly altering the drone’s </a:t>
            </a:r>
            <a:r>
              <a:rPr lang="en-US" b="1"/>
              <a:t>polarized light reflection</a:t>
            </a:r>
            <a:r>
              <a:rPr lang="en-US"/>
              <a:t>, making it appear shimmering, invisible, or distorted — confusing targeting instincts.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42F65-B1E3-229F-9DF0-1A214AA8D82F}"/>
              </a:ext>
            </a:extLst>
          </p:cNvPr>
          <p:cNvSpPr txBox="1"/>
          <p:nvPr/>
        </p:nvSpPr>
        <p:spPr>
          <a:xfrm>
            <a:off x="885646" y="4656739"/>
            <a:ext cx="98454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🔹 Works Best in Sunlight Conditions:</a:t>
            </a:r>
          </a:p>
          <a:p>
            <a:endParaRPr lang="en-US" b="1"/>
          </a:p>
          <a:p>
            <a:pPr lvl="1"/>
            <a:r>
              <a:rPr lang="en-US"/>
              <a:t>Creates a </a:t>
            </a:r>
            <a:r>
              <a:rPr lang="en-US" b="1"/>
              <a:t>visual flicker or camouflage</a:t>
            </a:r>
            <a:r>
              <a:rPr lang="en-US"/>
              <a:t>, especially effective against raptors during the day. Birds may lose visual lock or become hesitant to strike.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6AE92-E631-30C2-E045-6EF889344A1E}"/>
              </a:ext>
            </a:extLst>
          </p:cNvPr>
          <p:cNvSpPr txBox="1"/>
          <p:nvPr/>
        </p:nvSpPr>
        <p:spPr>
          <a:xfrm>
            <a:off x="885647" y="2551837"/>
            <a:ext cx="98454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🔹 </a:t>
            </a:r>
            <a:r>
              <a:rPr lang="en-IN" b="1"/>
              <a:t>Optical Physics Behind It:</a:t>
            </a:r>
          </a:p>
          <a:p>
            <a:endParaRPr lang="en-US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Birds rely heavily on </a:t>
            </a:r>
            <a:r>
              <a:rPr lang="en-US" b="1"/>
              <a:t>polarized reflections</a:t>
            </a:r>
            <a:r>
              <a:rPr lang="en-US"/>
              <a:t> to locate prey mid-air.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Thin-film </a:t>
            </a:r>
            <a:r>
              <a:rPr lang="en-US" b="1"/>
              <a:t>polarizing sheet or liquid crystal layer</a:t>
            </a:r>
            <a:r>
              <a:rPr lang="en-US"/>
              <a:t> is mounted on drone’s top.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A small current passed via </a:t>
            </a:r>
            <a:r>
              <a:rPr lang="en-US" b="1"/>
              <a:t>MOSFET driver</a:t>
            </a:r>
            <a:r>
              <a:rPr lang="en-US"/>
              <a:t> changes the light reflection pattern.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Activated randomly or during sensing events — works </a:t>
            </a:r>
            <a:r>
              <a:rPr lang="en-US" b="1"/>
              <a:t>passively most of the time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97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5A11E-B2AA-928A-AED2-99BFEC5F4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5">
            <a:extLst>
              <a:ext uri="{FF2B5EF4-FFF2-40B4-BE49-F238E27FC236}">
                <a16:creationId xmlns:a16="http://schemas.microsoft.com/office/drawing/2014/main" id="{7BB842B1-1C7A-5DA4-BE7C-A06E1B8C5630}"/>
              </a:ext>
            </a:extLst>
          </p:cNvPr>
          <p:cNvSpPr txBox="1">
            <a:spLocks/>
          </p:cNvSpPr>
          <p:nvPr/>
        </p:nvSpPr>
        <p:spPr>
          <a:xfrm>
            <a:off x="85292" y="6583702"/>
            <a:ext cx="11159111" cy="27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Collins Aerospace.  | Collins Aerospace Proprietary.  | This document does not include any export controlled technical data.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1C638D-EE61-987A-4202-C580FDBC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021" y="966952"/>
            <a:ext cx="5812220" cy="530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95111"/>
      </p:ext>
    </p:extLst>
  </p:cSld>
  <p:clrMapOvr>
    <a:masterClrMapping/>
  </p:clrMapOvr>
</p:sld>
</file>

<file path=ppt/theme/theme1.xml><?xml version="1.0" encoding="utf-8"?>
<a:theme xmlns:a="http://schemas.openxmlformats.org/drawingml/2006/main" name="1_Collins Masters: Content">
  <a:themeElements>
    <a:clrScheme name="Custom 1">
      <a:dk1>
        <a:srgbClr val="000000"/>
      </a:dk1>
      <a:lt1>
        <a:srgbClr val="FFFFFF"/>
      </a:lt1>
      <a:dk2>
        <a:srgbClr val="CE1126"/>
      </a:dk2>
      <a:lt2>
        <a:srgbClr val="D9D9D6"/>
      </a:lt2>
      <a:accent1>
        <a:srgbClr val="63666A"/>
      </a:accent1>
      <a:accent2>
        <a:srgbClr val="B7A99A"/>
      </a:accent2>
      <a:accent3>
        <a:srgbClr val="7BA7BC"/>
      </a:accent3>
      <a:accent4>
        <a:srgbClr val="EFB661"/>
      </a:accent4>
      <a:accent5>
        <a:srgbClr val="908CC2"/>
      </a:accent5>
      <a:accent6>
        <a:srgbClr val="9ABEAA"/>
      </a:accent6>
      <a:hlink>
        <a:srgbClr val="CE1126"/>
      </a:hlink>
      <a:folHlink>
        <a:srgbClr val="000000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C_GAPR_Jan_2024" id="{06B973B5-3A62-4DD6-B42F-FDC0549F1D77}" vid="{3CFE47D4-B2D4-4390-B285-2DEA77D668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b332a2d5-aca1-424c-a11d-7292889dd9ce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852727297D934AB135E4731D24CA9C" ma:contentTypeVersion="15" ma:contentTypeDescription="Create a new document." ma:contentTypeScope="" ma:versionID="f907c4a0eafa568542d40616048091c8">
  <xsd:schema xmlns:xsd="http://www.w3.org/2001/XMLSchema" xmlns:xs="http://www.w3.org/2001/XMLSchema" xmlns:p="http://schemas.microsoft.com/office/2006/metadata/properties" xmlns:ns1="http://schemas.microsoft.com/sharepoint/v3" xmlns:ns2="b332a2d5-aca1-424c-a11d-7292889dd9ce" xmlns:ns3="6bf7fd2b-a57d-465a-b8cc-be1e0207045c" targetNamespace="http://schemas.microsoft.com/office/2006/metadata/properties" ma:root="true" ma:fieldsID="79796840b0f66299e1c7abfa71daf049" ns1:_="" ns2:_="" ns3:_="">
    <xsd:import namespace="http://schemas.microsoft.com/sharepoint/v3"/>
    <xsd:import namespace="b332a2d5-aca1-424c-a11d-7292889dd9ce"/>
    <xsd:import namespace="6bf7fd2b-a57d-465a-b8cc-be1e020704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VIOLATION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32a2d5-aca1-424c-a11d-7292889dd9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4" nillable="true" ma:displayName="VIOLATION" ma:internalName="VIOLATION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f7fd2b-a57d-465a-b8cc-be1e0207045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939728-E186-4EDB-9A1E-EC2D330A7C6E}">
  <ds:schemaRefs>
    <ds:schemaRef ds:uri="6bf7fd2b-a57d-465a-b8cc-be1e0207045c"/>
    <ds:schemaRef ds:uri="b332a2d5-aca1-424c-a11d-7292889dd9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840BAB2-AAC5-4390-AB3D-1C40282882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0BC626-85FB-4D6C-988D-3771DF3A102E}">
  <ds:schemaRefs>
    <ds:schemaRef ds:uri="6bf7fd2b-a57d-465a-b8cc-be1e0207045c"/>
    <ds:schemaRef ds:uri="b332a2d5-aca1-424c-a11d-7292889dd9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2084</Words>
  <Application>Microsoft Office PowerPoint</Application>
  <PresentationFormat>Widescreen</PresentationFormat>
  <Paragraphs>241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DIN-Light</vt:lpstr>
      <vt:lpstr>Wingdings</vt:lpstr>
      <vt:lpstr>1_Collins Masters: Content</vt:lpstr>
      <vt:lpstr>Smart Bird Deterrent System for Drone Delivery in Hilly Terrains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Worksheet (5W2Hs)</dc:title>
  <dc:creator>Potru, Balakrishna                           Export License Required - US Collins</dc:creator>
  <cp:lastModifiedBy>K. Amirtha</cp:lastModifiedBy>
  <cp:revision>1</cp:revision>
  <dcterms:created xsi:type="dcterms:W3CDTF">2024-08-09T07:50:34Z</dcterms:created>
  <dcterms:modified xsi:type="dcterms:W3CDTF">2025-07-31T10:46:30Z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0x010100E6852727297D934AB135E4731D24CA9C</vt:lpwstr>
  </property>
  <property fmtid="{D5CDD505-2E9C-101B-9397-08002B2CF9AE}" pid="3" name="MSIP_Label_38f1469a-2c2a-4aee-b92b-090d4c5468ff_Enabled">
    <vt:lpwstr>true</vt:lpwstr>
  </property>
  <property fmtid="{D5CDD505-2E9C-101B-9397-08002B2CF9AE}" pid="4" name="MSIP_Label_38f1469a-2c2a-4aee-b92b-090d4c5468ff_SetDate">
    <vt:lpwstr>2025-07-22T09:10:48Z</vt:lpwstr>
  </property>
  <property fmtid="{D5CDD505-2E9C-101B-9397-08002B2CF9AE}" pid="5" name="MSIP_Label_38f1469a-2c2a-4aee-b92b-090d4c5468ff_Method">
    <vt:lpwstr>Standard</vt:lpwstr>
  </property>
  <property fmtid="{D5CDD505-2E9C-101B-9397-08002B2CF9AE}" pid="6" name="MSIP_Label_38f1469a-2c2a-4aee-b92b-090d4c5468ff_Name">
    <vt:lpwstr>Confidential - Unmarked</vt:lpwstr>
  </property>
  <property fmtid="{D5CDD505-2E9C-101B-9397-08002B2CF9AE}" pid="7" name="MSIP_Label_38f1469a-2c2a-4aee-b92b-090d4c5468ff_SiteId">
    <vt:lpwstr>2a6e6092-73e4-4752-b1a5-477a17f5056d</vt:lpwstr>
  </property>
  <property fmtid="{D5CDD505-2E9C-101B-9397-08002B2CF9AE}" pid="8" name="MSIP_Label_38f1469a-2c2a-4aee-b92b-090d4c5468ff_ActionId">
    <vt:lpwstr>423983c5-3e91-42f1-ad57-e55ee1e697c4</vt:lpwstr>
  </property>
  <property fmtid="{D5CDD505-2E9C-101B-9397-08002B2CF9AE}" pid="9" name="MSIP_Label_38f1469a-2c2a-4aee-b92b-090d4c5468ff_ContentBits">
    <vt:lpwstr>0</vt:lpwstr>
  </property>
  <property fmtid="{D5CDD505-2E9C-101B-9397-08002B2CF9AE}" pid="10" name="MSIP_Label_38f1469a-2c2a-4aee-b92b-090d4c5468ff_Tag">
    <vt:lpwstr>10, 3, 0, 1</vt:lpwstr>
  </property>
</Properties>
</file>